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88" r:id="rId1"/>
  </p:sldMasterIdLst>
  <p:notesMasterIdLst>
    <p:notesMasterId r:id="rId40"/>
  </p:notesMasterIdLst>
  <p:sldIdLst>
    <p:sldId id="256" r:id="rId2"/>
    <p:sldId id="257" r:id="rId3"/>
    <p:sldId id="293" r:id="rId4"/>
    <p:sldId id="294" r:id="rId5"/>
    <p:sldId id="295" r:id="rId6"/>
    <p:sldId id="296" r:id="rId7"/>
    <p:sldId id="297" r:id="rId8"/>
    <p:sldId id="291" r:id="rId9"/>
    <p:sldId id="298" r:id="rId10"/>
    <p:sldId id="299" r:id="rId11"/>
    <p:sldId id="300" r:id="rId12"/>
    <p:sldId id="301" r:id="rId13"/>
    <p:sldId id="308" r:id="rId14"/>
    <p:sldId id="310" r:id="rId15"/>
    <p:sldId id="309" r:id="rId16"/>
    <p:sldId id="311" r:id="rId17"/>
    <p:sldId id="312" r:id="rId18"/>
    <p:sldId id="302" r:id="rId19"/>
    <p:sldId id="303" r:id="rId20"/>
    <p:sldId id="304" r:id="rId21"/>
    <p:sldId id="305" r:id="rId22"/>
    <p:sldId id="306" r:id="rId23"/>
    <p:sldId id="307" r:id="rId24"/>
    <p:sldId id="265" r:id="rId25"/>
    <p:sldId id="289" r:id="rId26"/>
    <p:sldId id="278" r:id="rId27"/>
    <p:sldId id="283" r:id="rId28"/>
    <p:sldId id="290" r:id="rId29"/>
    <p:sldId id="285" r:id="rId30"/>
    <p:sldId id="316" r:id="rId31"/>
    <p:sldId id="317" r:id="rId32"/>
    <p:sldId id="313" r:id="rId33"/>
    <p:sldId id="318" r:id="rId34"/>
    <p:sldId id="314" r:id="rId35"/>
    <p:sldId id="315" r:id="rId36"/>
    <p:sldId id="286" r:id="rId37"/>
    <p:sldId id="282" r:id="rId38"/>
    <p:sldId id="2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235EBA4-68D3-44A4-9922-E1536C5A24B8}">
          <p14:sldIdLst>
            <p14:sldId id="256"/>
          </p14:sldIdLst>
        </p14:section>
        <p14:section name="Understanding Where We Are" id="{F82A7AEA-D24B-414D-AD4F-E44132025968}">
          <p14:sldIdLst>
            <p14:sldId id="257"/>
            <p14:sldId id="293"/>
            <p14:sldId id="294"/>
            <p14:sldId id="295"/>
            <p14:sldId id="296"/>
            <p14:sldId id="297"/>
            <p14:sldId id="291"/>
            <p14:sldId id="298"/>
            <p14:sldId id="299"/>
            <p14:sldId id="300"/>
            <p14:sldId id="301"/>
            <p14:sldId id="308"/>
            <p14:sldId id="310"/>
            <p14:sldId id="309"/>
            <p14:sldId id="311"/>
            <p14:sldId id="312"/>
            <p14:sldId id="302"/>
            <p14:sldId id="303"/>
            <p14:sldId id="304"/>
            <p14:sldId id="305"/>
            <p14:sldId id="306"/>
            <p14:sldId id="307"/>
          </p14:sldIdLst>
        </p14:section>
        <p14:section name="Understaning Possible Routes Going Forward" id="{0CE0D7DD-14E9-4E62-A87A-EB0655CECE46}">
          <p14:sldIdLst>
            <p14:sldId id="265"/>
            <p14:sldId id="289"/>
            <p14:sldId id="278"/>
            <p14:sldId id="283"/>
            <p14:sldId id="290"/>
            <p14:sldId id="285"/>
            <p14:sldId id="316"/>
            <p14:sldId id="317"/>
            <p14:sldId id="313"/>
            <p14:sldId id="318"/>
            <p14:sldId id="314"/>
            <p14:sldId id="315"/>
            <p14:sldId id="286"/>
            <p14:sldId id="282"/>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2" autoAdjust="0"/>
    <p:restoredTop sz="85549" autoAdjust="0"/>
  </p:normalViewPr>
  <p:slideViewPr>
    <p:cSldViewPr>
      <p:cViewPr varScale="1">
        <p:scale>
          <a:sx n="59" d="100"/>
          <a:sy n="59" d="100"/>
        </p:scale>
        <p:origin x="-1368" y="-78"/>
      </p:cViewPr>
      <p:guideLst>
        <p:guide orient="horz" pos="2160"/>
        <p:guide pos="2880"/>
      </p:guideLst>
    </p:cSldViewPr>
  </p:slideViewPr>
  <p:outlineViewPr>
    <p:cViewPr>
      <p:scale>
        <a:sx n="33" d="100"/>
        <a:sy n="33" d="100"/>
      </p:scale>
      <p:origin x="5" y="23170"/>
    </p:cViewPr>
  </p:outlineViewPr>
  <p:notesTextViewPr>
    <p:cViewPr>
      <p:scale>
        <a:sx n="1" d="1"/>
        <a:sy n="1" d="1"/>
      </p:scale>
      <p:origin x="0" y="0"/>
    </p:cViewPr>
  </p:notesTextViewPr>
  <p:sorterViewPr>
    <p:cViewPr>
      <p:scale>
        <a:sx n="100" d="100"/>
        <a:sy n="100" d="100"/>
      </p:scale>
      <p:origin x="0" y="11496"/>
    </p:cViewPr>
  </p:sorterViewPr>
  <p:notesViewPr>
    <p:cSldViewPr showGuides="1">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cas\Desktop\Pie%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ucas\Desktop\Pie%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100"/>
    </c:view3D>
    <c:floor>
      <c:thickness val="0"/>
    </c:floor>
    <c:sideWall>
      <c:thickness val="0"/>
    </c:sideWall>
    <c:backWall>
      <c:thickness val="0"/>
    </c:backWall>
    <c:plotArea>
      <c:layout/>
      <c:pie3DChart>
        <c:varyColors val="1"/>
        <c:ser>
          <c:idx val="0"/>
          <c:order val="0"/>
          <c:dLbls>
            <c:dLbl>
              <c:idx val="1"/>
              <c:layout>
                <c:manualLayout>
                  <c:x val="0.14370579813886902"/>
                  <c:y val="0.12182120092131345"/>
                </c:manualLayout>
              </c:layout>
              <c:showLegendKey val="0"/>
              <c:showVal val="1"/>
              <c:showCatName val="0"/>
              <c:showSerName val="0"/>
              <c:showPercent val="1"/>
              <c:showBubbleSize val="0"/>
            </c:dLbl>
            <c:showLegendKey val="0"/>
            <c:showVal val="1"/>
            <c:showCatName val="0"/>
            <c:showSerName val="0"/>
            <c:showPercent val="1"/>
            <c:showBubbleSize val="0"/>
            <c:showLeaderLines val="1"/>
          </c:dLbls>
          <c:cat>
            <c:strRef>
              <c:f>Sheet1!$A$2:$A$3</c:f>
              <c:strCache>
                <c:ptCount val="2"/>
                <c:pt idx="0">
                  <c:v>Board Certified</c:v>
                </c:pt>
                <c:pt idx="1">
                  <c:v>Not Certified</c:v>
                </c:pt>
              </c:strCache>
            </c:strRef>
          </c:cat>
          <c:val>
            <c:numRef>
              <c:f>Sheet1!$B$2:$B$3</c:f>
              <c:numCache>
                <c:formatCode>#,##0</c:formatCode>
                <c:ptCount val="2"/>
                <c:pt idx="0">
                  <c:v>780000</c:v>
                </c:pt>
                <c:pt idx="1">
                  <c:v>174000</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140"/>
      <c:rAngAx val="0"/>
      <c:perspective val="100"/>
    </c:view3D>
    <c:floor>
      <c:thickness val="0"/>
    </c:floor>
    <c:sideWall>
      <c:thickness val="0"/>
    </c:sideWall>
    <c:backWall>
      <c:thickness val="0"/>
    </c:backWall>
    <c:plotArea>
      <c:layout>
        <c:manualLayout>
          <c:layoutTarget val="inner"/>
          <c:xMode val="edge"/>
          <c:yMode val="edge"/>
          <c:x val="3.5900137995746421E-2"/>
          <c:y val="0.11342592592592593"/>
          <c:w val="0.89779996720656152"/>
          <c:h val="0.875"/>
        </c:manualLayout>
      </c:layout>
      <c:pie3DChart>
        <c:varyColors val="1"/>
        <c:ser>
          <c:idx val="0"/>
          <c:order val="0"/>
          <c:dLbls>
            <c:showLegendKey val="0"/>
            <c:showVal val="1"/>
            <c:showCatName val="0"/>
            <c:showSerName val="0"/>
            <c:showPercent val="1"/>
            <c:showBubbleSize val="0"/>
            <c:showLeaderLines val="1"/>
          </c:dLbls>
          <c:cat>
            <c:strRef>
              <c:f>Sheet1!$A$24:$A$25</c:f>
              <c:strCache>
                <c:ptCount val="2"/>
                <c:pt idx="0">
                  <c:v>Board Certified</c:v>
                </c:pt>
                <c:pt idx="1">
                  <c:v>Not Certified</c:v>
                </c:pt>
              </c:strCache>
            </c:strRef>
          </c:cat>
          <c:val>
            <c:numRef>
              <c:f>Sheet1!$B$24:$B$25</c:f>
              <c:numCache>
                <c:formatCode>#,##0</c:formatCode>
                <c:ptCount val="2"/>
                <c:pt idx="0">
                  <c:v>35453</c:v>
                </c:pt>
                <c:pt idx="1">
                  <c:v>1144933</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4C3DA-B4C3-4545-9B65-2A996828B8A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9767C0C-E615-4571-8F6D-6AF3C50DE7CF}">
      <dgm:prSet/>
      <dgm:spPr>
        <a:solidFill>
          <a:schemeClr val="accent2"/>
        </a:solidFill>
      </dgm:spPr>
      <dgm:t>
        <a:bodyPr/>
        <a:lstStyle/>
        <a:p>
          <a:pPr rtl="0"/>
          <a:r>
            <a:rPr lang="en-US" b="1" dirty="0" smtClean="0">
              <a:solidFill>
                <a:schemeClr val="tx1"/>
              </a:solidFill>
            </a:rPr>
            <a:t>Professor James Wren, NBLSC President</a:t>
          </a:r>
          <a:endParaRPr lang="en-US" b="1" dirty="0">
            <a:solidFill>
              <a:schemeClr val="tx1"/>
            </a:solidFill>
          </a:endParaRPr>
        </a:p>
      </dgm:t>
    </dgm:pt>
    <dgm:pt modelId="{EC4809B1-53E5-4D75-A04D-26AE52FA3959}" type="parTrans" cxnId="{91E856F9-8C39-415E-B6C7-588DA59FEDF4}">
      <dgm:prSet/>
      <dgm:spPr/>
      <dgm:t>
        <a:bodyPr/>
        <a:lstStyle/>
        <a:p>
          <a:endParaRPr lang="en-US"/>
        </a:p>
      </dgm:t>
    </dgm:pt>
    <dgm:pt modelId="{A79F134F-7D18-4676-87A5-302E4DBCD51D}" type="sibTrans" cxnId="{91E856F9-8C39-415E-B6C7-588DA59FEDF4}">
      <dgm:prSet/>
      <dgm:spPr/>
      <dgm:t>
        <a:bodyPr/>
        <a:lstStyle/>
        <a:p>
          <a:endParaRPr lang="en-US"/>
        </a:p>
      </dgm:t>
    </dgm:pt>
    <dgm:pt modelId="{ED59A899-DB34-42AE-8270-F1D05B632AA8}" type="pres">
      <dgm:prSet presAssocID="{61C4C3DA-B4C3-4545-9B65-2A996828B8A5}" presName="cycle" presStyleCnt="0">
        <dgm:presLayoutVars>
          <dgm:dir/>
          <dgm:resizeHandles val="exact"/>
        </dgm:presLayoutVars>
      </dgm:prSet>
      <dgm:spPr/>
      <dgm:t>
        <a:bodyPr/>
        <a:lstStyle/>
        <a:p>
          <a:endParaRPr lang="en-US"/>
        </a:p>
      </dgm:t>
    </dgm:pt>
    <dgm:pt modelId="{3A345692-9528-450C-92ED-C5CD596AD431}" type="pres">
      <dgm:prSet presAssocID="{59767C0C-E615-4571-8F6D-6AF3C50DE7CF}" presName="node" presStyleLbl="node1" presStyleIdx="0" presStyleCnt="1">
        <dgm:presLayoutVars>
          <dgm:bulletEnabled val="1"/>
        </dgm:presLayoutVars>
      </dgm:prSet>
      <dgm:spPr/>
      <dgm:t>
        <a:bodyPr/>
        <a:lstStyle/>
        <a:p>
          <a:endParaRPr lang="en-US"/>
        </a:p>
      </dgm:t>
    </dgm:pt>
  </dgm:ptLst>
  <dgm:cxnLst>
    <dgm:cxn modelId="{4D96B91F-91CE-4108-9D5F-B575E1B68A9B}" type="presOf" srcId="{59767C0C-E615-4571-8F6D-6AF3C50DE7CF}" destId="{3A345692-9528-450C-92ED-C5CD596AD431}" srcOrd="0" destOrd="0" presId="urn:microsoft.com/office/officeart/2005/8/layout/cycle2"/>
    <dgm:cxn modelId="{91E856F9-8C39-415E-B6C7-588DA59FEDF4}" srcId="{61C4C3DA-B4C3-4545-9B65-2A996828B8A5}" destId="{59767C0C-E615-4571-8F6D-6AF3C50DE7CF}" srcOrd="0" destOrd="0" parTransId="{EC4809B1-53E5-4D75-A04D-26AE52FA3959}" sibTransId="{A79F134F-7D18-4676-87A5-302E4DBCD51D}"/>
    <dgm:cxn modelId="{947BADA5-F7CA-4842-A0E4-6EBAE500713B}" type="presOf" srcId="{61C4C3DA-B4C3-4545-9B65-2A996828B8A5}" destId="{ED59A899-DB34-42AE-8270-F1D05B632AA8}" srcOrd="0" destOrd="0" presId="urn:microsoft.com/office/officeart/2005/8/layout/cycle2"/>
    <dgm:cxn modelId="{F6768120-D717-4CD6-B57C-84548FB1391A}" type="presParOf" srcId="{ED59A899-DB34-42AE-8270-F1D05B632AA8}" destId="{3A345692-9528-450C-92ED-C5CD596AD43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4C3DA-B4C3-4545-9B65-2A996828B8A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9767C0C-E615-4571-8F6D-6AF3C50DE7CF}">
      <dgm:prSet custT="1"/>
      <dgm:spPr>
        <a:solidFill>
          <a:schemeClr val="accent2"/>
        </a:solidFill>
      </dgm:spPr>
      <dgm:t>
        <a:bodyPr/>
        <a:lstStyle/>
        <a:p>
          <a:pPr rtl="0"/>
          <a:r>
            <a:rPr lang="en-US" sz="2400" b="1" dirty="0" smtClean="0">
              <a:solidFill>
                <a:schemeClr val="tx1"/>
              </a:solidFill>
            </a:rPr>
            <a:t>David Rapoport, NBLSC Board</a:t>
          </a:r>
          <a:endParaRPr lang="en-US" sz="2400" b="1" dirty="0">
            <a:solidFill>
              <a:schemeClr val="tx1"/>
            </a:solidFill>
          </a:endParaRPr>
        </a:p>
      </dgm:t>
    </dgm:pt>
    <dgm:pt modelId="{EC4809B1-53E5-4D75-A04D-26AE52FA3959}" type="parTrans" cxnId="{91E856F9-8C39-415E-B6C7-588DA59FEDF4}">
      <dgm:prSet/>
      <dgm:spPr/>
      <dgm:t>
        <a:bodyPr/>
        <a:lstStyle/>
        <a:p>
          <a:endParaRPr lang="en-US"/>
        </a:p>
      </dgm:t>
    </dgm:pt>
    <dgm:pt modelId="{A79F134F-7D18-4676-87A5-302E4DBCD51D}" type="sibTrans" cxnId="{91E856F9-8C39-415E-B6C7-588DA59FEDF4}">
      <dgm:prSet/>
      <dgm:spPr/>
      <dgm:t>
        <a:bodyPr/>
        <a:lstStyle/>
        <a:p>
          <a:endParaRPr lang="en-US"/>
        </a:p>
      </dgm:t>
    </dgm:pt>
    <dgm:pt modelId="{ED59A899-DB34-42AE-8270-F1D05B632AA8}" type="pres">
      <dgm:prSet presAssocID="{61C4C3DA-B4C3-4545-9B65-2A996828B8A5}" presName="cycle" presStyleCnt="0">
        <dgm:presLayoutVars>
          <dgm:dir/>
          <dgm:resizeHandles val="exact"/>
        </dgm:presLayoutVars>
      </dgm:prSet>
      <dgm:spPr/>
      <dgm:t>
        <a:bodyPr/>
        <a:lstStyle/>
        <a:p>
          <a:endParaRPr lang="en-US"/>
        </a:p>
      </dgm:t>
    </dgm:pt>
    <dgm:pt modelId="{3A345692-9528-450C-92ED-C5CD596AD431}" type="pres">
      <dgm:prSet presAssocID="{59767C0C-E615-4571-8F6D-6AF3C50DE7CF}" presName="node" presStyleLbl="node1" presStyleIdx="0" presStyleCnt="1">
        <dgm:presLayoutVars>
          <dgm:bulletEnabled val="1"/>
        </dgm:presLayoutVars>
      </dgm:prSet>
      <dgm:spPr/>
      <dgm:t>
        <a:bodyPr/>
        <a:lstStyle/>
        <a:p>
          <a:endParaRPr lang="en-US"/>
        </a:p>
      </dgm:t>
    </dgm:pt>
  </dgm:ptLst>
  <dgm:cxnLst>
    <dgm:cxn modelId="{44241A03-1563-4B58-8E79-4E651534F05C}" type="presOf" srcId="{59767C0C-E615-4571-8F6D-6AF3C50DE7CF}" destId="{3A345692-9528-450C-92ED-C5CD596AD431}" srcOrd="0" destOrd="0" presId="urn:microsoft.com/office/officeart/2005/8/layout/cycle2"/>
    <dgm:cxn modelId="{91E856F9-8C39-415E-B6C7-588DA59FEDF4}" srcId="{61C4C3DA-B4C3-4545-9B65-2A996828B8A5}" destId="{59767C0C-E615-4571-8F6D-6AF3C50DE7CF}" srcOrd="0" destOrd="0" parTransId="{EC4809B1-53E5-4D75-A04D-26AE52FA3959}" sibTransId="{A79F134F-7D18-4676-87A5-302E4DBCD51D}"/>
    <dgm:cxn modelId="{D263B531-6BD2-4911-AF3D-C0467311C274}" type="presOf" srcId="{61C4C3DA-B4C3-4545-9B65-2A996828B8A5}" destId="{ED59A899-DB34-42AE-8270-F1D05B632AA8}" srcOrd="0" destOrd="0" presId="urn:microsoft.com/office/officeart/2005/8/layout/cycle2"/>
    <dgm:cxn modelId="{69DD5145-243A-432A-BDA4-70115D36EF74}" type="presParOf" srcId="{ED59A899-DB34-42AE-8270-F1D05B632AA8}" destId="{3A345692-9528-450C-92ED-C5CD596AD43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399BE-63CB-4476-8346-440CAA9150CD}" type="doc">
      <dgm:prSet loTypeId="urn:microsoft.com/office/officeart/2005/8/layout/rings+Icon" loCatId="officeonline" qsTypeId="urn:microsoft.com/office/officeart/2005/8/quickstyle/simple1" qsCatId="simple" csTypeId="urn:microsoft.com/office/officeart/2005/8/colors/accent1_2" csCatId="accent1" phldr="1"/>
      <dgm:spPr/>
      <dgm:t>
        <a:bodyPr/>
        <a:lstStyle/>
        <a:p>
          <a:endParaRPr lang="en-US"/>
        </a:p>
      </dgm:t>
    </dgm:pt>
    <dgm:pt modelId="{B9A7B5F9-99AF-4148-BDEE-C1CE01654F93}">
      <dgm:prSet custT="1"/>
      <dgm:spPr>
        <a:solidFill>
          <a:schemeClr val="accent2"/>
        </a:solidFill>
      </dgm:spPr>
      <dgm:t>
        <a:bodyPr/>
        <a:lstStyle/>
        <a:p>
          <a:pPr algn="ctr" rtl="0"/>
          <a:r>
            <a:rPr lang="en-US" sz="1600" b="1" dirty="0" smtClean="0"/>
            <a:t>First, the program assists in the delivery of legal services to the public by identifying to the public those lawyers who have demonstrated special knowledge, skill, and proficiency in a specific field. By identifying these lawyers, members of the public can more closely match their needs with available services.</a:t>
          </a:r>
          <a:endParaRPr lang="en-US" sz="1600" dirty="0"/>
        </a:p>
      </dgm:t>
    </dgm:pt>
    <dgm:pt modelId="{086CA1E7-D025-490F-894C-361B1C868EAA}" type="parTrans" cxnId="{0FA25372-726F-4343-B8E1-D04787761A22}">
      <dgm:prSet/>
      <dgm:spPr/>
      <dgm:t>
        <a:bodyPr/>
        <a:lstStyle/>
        <a:p>
          <a:endParaRPr lang="en-US"/>
        </a:p>
      </dgm:t>
    </dgm:pt>
    <dgm:pt modelId="{5E9811E1-9E88-4C37-878B-5FFE9FA2BF45}" type="sibTrans" cxnId="{0FA25372-726F-4343-B8E1-D04787761A22}">
      <dgm:prSet/>
      <dgm:spPr/>
      <dgm:t>
        <a:bodyPr/>
        <a:lstStyle/>
        <a:p>
          <a:endParaRPr lang="en-US"/>
        </a:p>
      </dgm:t>
    </dgm:pt>
    <dgm:pt modelId="{0A751952-194D-481E-8BA7-17AA15E9A94C}">
      <dgm:prSet/>
      <dgm:spPr>
        <a:solidFill>
          <a:schemeClr val="accent2"/>
        </a:solidFill>
      </dgm:spPr>
      <dgm:t>
        <a:bodyPr/>
        <a:lstStyle/>
        <a:p>
          <a:pPr rtl="0"/>
          <a:r>
            <a:rPr lang="en-US" b="1" dirty="0" smtClean="0"/>
            <a:t>Second, the legal specialization program seeks to improve the competency of members of the bar by establishing an additional incentive for lawyers to participate in continuing legal education and to meet other requirements of specialization.</a:t>
          </a:r>
          <a:endParaRPr lang="en-US" dirty="0"/>
        </a:p>
      </dgm:t>
    </dgm:pt>
    <dgm:pt modelId="{E5000AC1-425F-42E3-A36C-69BD63E437C2}" type="parTrans" cxnId="{42FECC90-53EA-4A3D-B4C2-D0DC45FAD8E3}">
      <dgm:prSet/>
      <dgm:spPr/>
      <dgm:t>
        <a:bodyPr/>
        <a:lstStyle/>
        <a:p>
          <a:endParaRPr lang="en-US"/>
        </a:p>
      </dgm:t>
    </dgm:pt>
    <dgm:pt modelId="{123EDDEA-1111-4554-9ED0-CB505266E80D}" type="sibTrans" cxnId="{42FECC90-53EA-4A3D-B4C2-D0DC45FAD8E3}">
      <dgm:prSet/>
      <dgm:spPr/>
      <dgm:t>
        <a:bodyPr/>
        <a:lstStyle/>
        <a:p>
          <a:endParaRPr lang="en-US"/>
        </a:p>
      </dgm:t>
    </dgm:pt>
    <dgm:pt modelId="{3EE3C610-2705-4453-9B97-89437BED837E}" type="pres">
      <dgm:prSet presAssocID="{72D399BE-63CB-4476-8346-440CAA9150CD}" presName="Name0" presStyleCnt="0">
        <dgm:presLayoutVars>
          <dgm:chMax val="7"/>
          <dgm:dir/>
          <dgm:resizeHandles val="exact"/>
        </dgm:presLayoutVars>
      </dgm:prSet>
      <dgm:spPr/>
      <dgm:t>
        <a:bodyPr/>
        <a:lstStyle/>
        <a:p>
          <a:endParaRPr lang="en-US"/>
        </a:p>
      </dgm:t>
    </dgm:pt>
    <dgm:pt modelId="{8C06A2E0-2228-4E81-A9B3-C6D6EAB0331E}" type="pres">
      <dgm:prSet presAssocID="{72D399BE-63CB-4476-8346-440CAA9150CD}" presName="ellipse1" presStyleLbl="vennNode1" presStyleIdx="0" presStyleCnt="2" custScaleX="170969" custScaleY="166694" custLinFactNeighborX="-88028" custLinFactNeighborY="37455">
        <dgm:presLayoutVars>
          <dgm:bulletEnabled val="1"/>
        </dgm:presLayoutVars>
      </dgm:prSet>
      <dgm:spPr/>
      <dgm:t>
        <a:bodyPr/>
        <a:lstStyle/>
        <a:p>
          <a:endParaRPr lang="en-US"/>
        </a:p>
      </dgm:t>
    </dgm:pt>
    <dgm:pt modelId="{8E94001C-EEB5-4B3D-A2D3-B15A5AFC12A4}" type="pres">
      <dgm:prSet presAssocID="{72D399BE-63CB-4476-8346-440CAA9150CD}" presName="ellipse2" presStyleLbl="vennNode1" presStyleIdx="1" presStyleCnt="2" custScaleX="171536" custScaleY="166694" custLinFactNeighborX="62265" custLinFactNeighborY="-34923">
        <dgm:presLayoutVars>
          <dgm:bulletEnabled val="1"/>
        </dgm:presLayoutVars>
      </dgm:prSet>
      <dgm:spPr/>
      <dgm:t>
        <a:bodyPr/>
        <a:lstStyle/>
        <a:p>
          <a:endParaRPr lang="en-US"/>
        </a:p>
      </dgm:t>
    </dgm:pt>
  </dgm:ptLst>
  <dgm:cxnLst>
    <dgm:cxn modelId="{2DC67FE3-CC11-48B6-A817-6BCD9A6BC9B5}" type="presOf" srcId="{0A751952-194D-481E-8BA7-17AA15E9A94C}" destId="{8E94001C-EEB5-4B3D-A2D3-B15A5AFC12A4}" srcOrd="0" destOrd="0" presId="urn:microsoft.com/office/officeart/2005/8/layout/rings+Icon"/>
    <dgm:cxn modelId="{0FA25372-726F-4343-B8E1-D04787761A22}" srcId="{72D399BE-63CB-4476-8346-440CAA9150CD}" destId="{B9A7B5F9-99AF-4148-BDEE-C1CE01654F93}" srcOrd="0" destOrd="0" parTransId="{086CA1E7-D025-490F-894C-361B1C868EAA}" sibTransId="{5E9811E1-9E88-4C37-878B-5FFE9FA2BF45}"/>
    <dgm:cxn modelId="{42FECC90-53EA-4A3D-B4C2-D0DC45FAD8E3}" srcId="{72D399BE-63CB-4476-8346-440CAA9150CD}" destId="{0A751952-194D-481E-8BA7-17AA15E9A94C}" srcOrd="1" destOrd="0" parTransId="{E5000AC1-425F-42E3-A36C-69BD63E437C2}" sibTransId="{123EDDEA-1111-4554-9ED0-CB505266E80D}"/>
    <dgm:cxn modelId="{B13619E4-48A3-4F86-8C1C-19F49C2161EC}" type="presOf" srcId="{72D399BE-63CB-4476-8346-440CAA9150CD}" destId="{3EE3C610-2705-4453-9B97-89437BED837E}" srcOrd="0" destOrd="0" presId="urn:microsoft.com/office/officeart/2005/8/layout/rings+Icon"/>
    <dgm:cxn modelId="{62E4FE19-7115-4FD3-A660-4161475B38DC}" type="presOf" srcId="{B9A7B5F9-99AF-4148-BDEE-C1CE01654F93}" destId="{8C06A2E0-2228-4E81-A9B3-C6D6EAB0331E}" srcOrd="0" destOrd="0" presId="urn:microsoft.com/office/officeart/2005/8/layout/rings+Icon"/>
    <dgm:cxn modelId="{8398486D-022A-4BCB-B7CA-A202509605BE}" type="presParOf" srcId="{3EE3C610-2705-4453-9B97-89437BED837E}" destId="{8C06A2E0-2228-4E81-A9B3-C6D6EAB0331E}" srcOrd="0" destOrd="0" presId="urn:microsoft.com/office/officeart/2005/8/layout/rings+Icon"/>
    <dgm:cxn modelId="{061FE42B-5170-493E-A148-B4B6AF2E9957}" type="presParOf" srcId="{3EE3C610-2705-4453-9B97-89437BED837E}" destId="{8E94001C-EEB5-4B3D-A2D3-B15A5AFC12A4}"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192B8C-4F6D-469E-9857-12EA7A87D4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4DDCED-254A-4F14-B49D-389EB607AB32}">
      <dgm:prSet/>
      <dgm:spPr>
        <a:solidFill>
          <a:schemeClr val="accent3"/>
        </a:solidFill>
      </dgm:spPr>
      <dgm:t>
        <a:bodyPr/>
        <a:lstStyle/>
        <a:p>
          <a:pPr rtl="0"/>
          <a:r>
            <a:rPr lang="en-US" b="1" dirty="0" smtClean="0"/>
            <a:t>“Some system of certification for trial advocates is an imperative and long overdue step."</a:t>
          </a:r>
          <a:endParaRPr lang="en-US" dirty="0"/>
        </a:p>
      </dgm:t>
    </dgm:pt>
    <dgm:pt modelId="{63C20B62-95BB-4E1A-B1CB-A704E6952204}" type="parTrans" cxnId="{395CAEF9-A6E6-4265-8814-35B7EB79A628}">
      <dgm:prSet/>
      <dgm:spPr/>
      <dgm:t>
        <a:bodyPr/>
        <a:lstStyle/>
        <a:p>
          <a:endParaRPr lang="en-US"/>
        </a:p>
      </dgm:t>
    </dgm:pt>
    <dgm:pt modelId="{95D06A69-C438-4F55-955C-8D74D0D6CA2D}" type="sibTrans" cxnId="{395CAEF9-A6E6-4265-8814-35B7EB79A628}">
      <dgm:prSet/>
      <dgm:spPr/>
      <dgm:t>
        <a:bodyPr/>
        <a:lstStyle/>
        <a:p>
          <a:endParaRPr lang="en-US"/>
        </a:p>
      </dgm:t>
    </dgm:pt>
    <dgm:pt modelId="{A95D70EF-7F1E-493F-8A43-815DBABC4B1F}" type="pres">
      <dgm:prSet presAssocID="{A5192B8C-4F6D-469E-9857-12EA7A87D4B8}" presName="linear" presStyleCnt="0">
        <dgm:presLayoutVars>
          <dgm:animLvl val="lvl"/>
          <dgm:resizeHandles val="exact"/>
        </dgm:presLayoutVars>
      </dgm:prSet>
      <dgm:spPr/>
      <dgm:t>
        <a:bodyPr/>
        <a:lstStyle/>
        <a:p>
          <a:endParaRPr lang="en-US"/>
        </a:p>
      </dgm:t>
    </dgm:pt>
    <dgm:pt modelId="{6B57F550-2D06-453F-B8CC-41B06A7F9D5B}" type="pres">
      <dgm:prSet presAssocID="{994DDCED-254A-4F14-B49D-389EB607AB32}" presName="parentText" presStyleLbl="node1" presStyleIdx="0" presStyleCnt="1">
        <dgm:presLayoutVars>
          <dgm:chMax val="0"/>
          <dgm:bulletEnabled val="1"/>
        </dgm:presLayoutVars>
      </dgm:prSet>
      <dgm:spPr/>
      <dgm:t>
        <a:bodyPr/>
        <a:lstStyle/>
        <a:p>
          <a:endParaRPr lang="en-US"/>
        </a:p>
      </dgm:t>
    </dgm:pt>
  </dgm:ptLst>
  <dgm:cxnLst>
    <dgm:cxn modelId="{4A5479F8-D6A9-4FC6-9B85-ED20A2D57D2A}" type="presOf" srcId="{A5192B8C-4F6D-469E-9857-12EA7A87D4B8}" destId="{A95D70EF-7F1E-493F-8A43-815DBABC4B1F}" srcOrd="0" destOrd="0" presId="urn:microsoft.com/office/officeart/2005/8/layout/vList2"/>
    <dgm:cxn modelId="{395CAEF9-A6E6-4265-8814-35B7EB79A628}" srcId="{A5192B8C-4F6D-469E-9857-12EA7A87D4B8}" destId="{994DDCED-254A-4F14-B49D-389EB607AB32}" srcOrd="0" destOrd="0" parTransId="{63C20B62-95BB-4E1A-B1CB-A704E6952204}" sibTransId="{95D06A69-C438-4F55-955C-8D74D0D6CA2D}"/>
    <dgm:cxn modelId="{65D83716-1E23-44A6-A218-B3B5FCCD80E9}" type="presOf" srcId="{994DDCED-254A-4F14-B49D-389EB607AB32}" destId="{6B57F550-2D06-453F-B8CC-41B06A7F9D5B}" srcOrd="0" destOrd="0" presId="urn:microsoft.com/office/officeart/2005/8/layout/vList2"/>
    <dgm:cxn modelId="{EEA9E742-530C-4A02-A842-2461F19B542D}" type="presParOf" srcId="{A95D70EF-7F1E-493F-8A43-815DBABC4B1F}" destId="{6B57F550-2D06-453F-B8CC-41B06A7F9D5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45692-9528-450C-92ED-C5CD596AD431}">
      <dsp:nvSpPr>
        <dsp:cNvPr id="0" name=""/>
        <dsp:cNvSpPr/>
      </dsp:nvSpPr>
      <dsp:spPr>
        <a:xfrm>
          <a:off x="812919" y="589"/>
          <a:ext cx="2282281" cy="228228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Professor James Wren, NBLSC President</a:t>
          </a:r>
          <a:endParaRPr lang="en-US" sz="2300" b="1" kern="1200" dirty="0">
            <a:solidFill>
              <a:schemeClr val="tx1"/>
            </a:solidFill>
          </a:endParaRPr>
        </a:p>
      </dsp:txBody>
      <dsp:txXfrm>
        <a:off x="1147151" y="334821"/>
        <a:ext cx="1613817" cy="1613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45692-9528-450C-92ED-C5CD596AD431}">
      <dsp:nvSpPr>
        <dsp:cNvPr id="0" name=""/>
        <dsp:cNvSpPr/>
      </dsp:nvSpPr>
      <dsp:spPr>
        <a:xfrm>
          <a:off x="812919" y="1859"/>
          <a:ext cx="2282281" cy="228228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David Rapoport, NBLSC Board</a:t>
          </a:r>
          <a:endParaRPr lang="en-US" sz="2400" b="1" kern="1200" dirty="0">
            <a:solidFill>
              <a:schemeClr val="tx1"/>
            </a:solidFill>
          </a:endParaRPr>
        </a:p>
      </dsp:txBody>
      <dsp:txXfrm>
        <a:off x="1147151" y="336091"/>
        <a:ext cx="1613817" cy="1613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6A2E0-2228-4E81-A9B3-C6D6EAB0331E}">
      <dsp:nvSpPr>
        <dsp:cNvPr id="0" name=""/>
        <dsp:cNvSpPr/>
      </dsp:nvSpPr>
      <dsp:spPr>
        <a:xfrm>
          <a:off x="0" y="10"/>
          <a:ext cx="3905833" cy="380843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First, the program assists in the delivery of legal services to the public by identifying to the public those lawyers who have demonstrated special knowledge, skill, and proficiency in a specific field. By identifying these lawyers, members of the public can more closely match their needs with available services.</a:t>
          </a:r>
          <a:endParaRPr lang="en-US" sz="1600" kern="1200" dirty="0"/>
        </a:p>
      </dsp:txBody>
      <dsp:txXfrm>
        <a:off x="571996" y="557743"/>
        <a:ext cx="2761841" cy="2692972"/>
      </dsp:txXfrm>
    </dsp:sp>
    <dsp:sp modelId="{8E94001C-EEB5-4B3D-A2D3-B15A5AFC12A4}">
      <dsp:nvSpPr>
        <dsp:cNvPr id="0" name=""/>
        <dsp:cNvSpPr/>
      </dsp:nvSpPr>
      <dsp:spPr>
        <a:xfrm>
          <a:off x="3602152" y="0"/>
          <a:ext cx="3918787" cy="380843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Second, the legal specialization program seeks to improve the competency of members of the bar by establishing an additional incentive for lawyers to participate in continuing legal education and to meet other requirements of specialization.</a:t>
          </a:r>
          <a:endParaRPr lang="en-US" sz="1600" kern="1200" dirty="0"/>
        </a:p>
      </dsp:txBody>
      <dsp:txXfrm>
        <a:off x="4176045" y="557733"/>
        <a:ext cx="2771001" cy="2692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7F550-2D06-453F-B8CC-41B06A7F9D5B}">
      <dsp:nvSpPr>
        <dsp:cNvPr id="0" name=""/>
        <dsp:cNvSpPr/>
      </dsp:nvSpPr>
      <dsp:spPr>
        <a:xfrm>
          <a:off x="0" y="171431"/>
          <a:ext cx="3200400" cy="3369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smtClean="0"/>
            <a:t>“Some system of certification for trial advocates is an imperative and long overdue step."</a:t>
          </a:r>
          <a:endParaRPr lang="en-US" sz="3000" kern="1200" dirty="0"/>
        </a:p>
      </dsp:txBody>
      <dsp:txXfrm>
        <a:off x="156231" y="327662"/>
        <a:ext cx="2887938" cy="305713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626AB-84BE-4946-9EC1-1CBF439A43E9}" type="datetimeFigureOut">
              <a:rPr lang="en-US" smtClean="0"/>
              <a:t>7/7/2011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01BFC-02B3-4D1E-9FF4-5FD5073D4C70}" type="slidenum">
              <a:rPr lang="en-US" smtClean="0"/>
              <a:t>‹#›</a:t>
            </a:fld>
            <a:endParaRPr lang="en-US"/>
          </a:p>
        </p:txBody>
      </p:sp>
    </p:spTree>
    <p:extLst>
      <p:ext uri="{BB962C8B-B14F-4D97-AF65-F5344CB8AC3E}">
        <p14:creationId xmlns:p14="http://schemas.microsoft.com/office/powerpoint/2010/main" val="135175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t>1</a:t>
            </a:fld>
            <a:endParaRPr lang="en-US"/>
          </a:p>
        </p:txBody>
      </p:sp>
    </p:spTree>
    <p:extLst>
      <p:ext uri="{BB962C8B-B14F-4D97-AF65-F5344CB8AC3E}">
        <p14:creationId xmlns:p14="http://schemas.microsoft.com/office/powerpoint/2010/main" val="366405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9819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8027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973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13</a:t>
            </a:fld>
            <a:endParaRPr lang="en-US"/>
          </a:p>
        </p:txBody>
      </p:sp>
    </p:spTree>
    <p:extLst>
      <p:ext uri="{BB962C8B-B14F-4D97-AF65-F5344CB8AC3E}">
        <p14:creationId xmlns:p14="http://schemas.microsoft.com/office/powerpoint/2010/main" val="18355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14</a:t>
            </a:fld>
            <a:endParaRPr lang="en-US"/>
          </a:p>
        </p:txBody>
      </p:sp>
    </p:spTree>
    <p:extLst>
      <p:ext uri="{BB962C8B-B14F-4D97-AF65-F5344CB8AC3E}">
        <p14:creationId xmlns:p14="http://schemas.microsoft.com/office/powerpoint/2010/main" val="26970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15</a:t>
            </a:fld>
            <a:endParaRPr lang="en-US"/>
          </a:p>
        </p:txBody>
      </p:sp>
    </p:spTree>
    <p:extLst>
      <p:ext uri="{BB962C8B-B14F-4D97-AF65-F5344CB8AC3E}">
        <p14:creationId xmlns:p14="http://schemas.microsoft.com/office/powerpoint/2010/main" val="133709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16</a:t>
            </a:fld>
            <a:endParaRPr lang="en-US"/>
          </a:p>
        </p:txBody>
      </p:sp>
    </p:spTree>
    <p:extLst>
      <p:ext uri="{BB962C8B-B14F-4D97-AF65-F5344CB8AC3E}">
        <p14:creationId xmlns:p14="http://schemas.microsoft.com/office/powerpoint/2010/main" val="278133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17</a:t>
            </a:fld>
            <a:endParaRPr lang="en-US"/>
          </a:p>
        </p:txBody>
      </p:sp>
    </p:spTree>
    <p:extLst>
      <p:ext uri="{BB962C8B-B14F-4D97-AF65-F5344CB8AC3E}">
        <p14:creationId xmlns:p14="http://schemas.microsoft.com/office/powerpoint/2010/main" val="2781336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54476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6202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t>2</a:t>
            </a:fld>
            <a:endParaRPr lang="en-US"/>
          </a:p>
        </p:txBody>
      </p:sp>
    </p:spTree>
    <p:extLst>
      <p:ext uri="{BB962C8B-B14F-4D97-AF65-F5344CB8AC3E}">
        <p14:creationId xmlns:p14="http://schemas.microsoft.com/office/powerpoint/2010/main" val="4271065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1707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86705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74172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86669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24</a:t>
            </a:fld>
            <a:endParaRPr lang="en-US"/>
          </a:p>
        </p:txBody>
      </p:sp>
    </p:spTree>
    <p:extLst>
      <p:ext uri="{BB962C8B-B14F-4D97-AF65-F5344CB8AC3E}">
        <p14:creationId xmlns:p14="http://schemas.microsoft.com/office/powerpoint/2010/main" val="3126735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25</a:t>
            </a:fld>
            <a:endParaRPr lang="en-US"/>
          </a:p>
        </p:txBody>
      </p:sp>
    </p:spTree>
    <p:extLst>
      <p:ext uri="{BB962C8B-B14F-4D97-AF65-F5344CB8AC3E}">
        <p14:creationId xmlns:p14="http://schemas.microsoft.com/office/powerpoint/2010/main" val="3482160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79592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t>27</a:t>
            </a:fld>
            <a:endParaRPr lang="en-US"/>
          </a:p>
        </p:txBody>
      </p:sp>
    </p:spTree>
    <p:extLst>
      <p:ext uri="{BB962C8B-B14F-4D97-AF65-F5344CB8AC3E}">
        <p14:creationId xmlns:p14="http://schemas.microsoft.com/office/powerpoint/2010/main" val="1050557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t>28</a:t>
            </a:fld>
            <a:endParaRPr lang="en-US"/>
          </a:p>
        </p:txBody>
      </p:sp>
    </p:spTree>
    <p:extLst>
      <p:ext uri="{BB962C8B-B14F-4D97-AF65-F5344CB8AC3E}">
        <p14:creationId xmlns:p14="http://schemas.microsoft.com/office/powerpoint/2010/main" val="1050557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29</a:t>
            </a:fld>
            <a:endParaRPr lang="en-US"/>
          </a:p>
        </p:txBody>
      </p:sp>
    </p:spTree>
    <p:extLst>
      <p:ext uri="{BB962C8B-B14F-4D97-AF65-F5344CB8AC3E}">
        <p14:creationId xmlns:p14="http://schemas.microsoft.com/office/powerpoint/2010/main" val="344665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F01BFC-02B3-4D1E-9FF4-5FD5073D4C70}" type="slidenum">
              <a:rPr lang="en-US" smtClean="0"/>
              <a:pPr/>
              <a:t>3</a:t>
            </a:fld>
            <a:endParaRPr lang="en-US"/>
          </a:p>
        </p:txBody>
      </p:sp>
    </p:spTree>
    <p:extLst>
      <p:ext uri="{BB962C8B-B14F-4D97-AF65-F5344CB8AC3E}">
        <p14:creationId xmlns:p14="http://schemas.microsoft.com/office/powerpoint/2010/main" val="2779592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30</a:t>
            </a:fld>
            <a:endParaRPr lang="en-US"/>
          </a:p>
        </p:txBody>
      </p:sp>
    </p:spTree>
    <p:extLst>
      <p:ext uri="{BB962C8B-B14F-4D97-AF65-F5344CB8AC3E}">
        <p14:creationId xmlns:p14="http://schemas.microsoft.com/office/powerpoint/2010/main" val="1162138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31</a:t>
            </a:fld>
            <a:endParaRPr lang="en-US"/>
          </a:p>
        </p:txBody>
      </p:sp>
    </p:spTree>
    <p:extLst>
      <p:ext uri="{BB962C8B-B14F-4D97-AF65-F5344CB8AC3E}">
        <p14:creationId xmlns:p14="http://schemas.microsoft.com/office/powerpoint/2010/main" val="2894144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32</a:t>
            </a:fld>
            <a:endParaRPr lang="en-US"/>
          </a:p>
        </p:txBody>
      </p:sp>
    </p:spTree>
    <p:extLst>
      <p:ext uri="{BB962C8B-B14F-4D97-AF65-F5344CB8AC3E}">
        <p14:creationId xmlns:p14="http://schemas.microsoft.com/office/powerpoint/2010/main" val="2068948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33</a:t>
            </a:fld>
            <a:endParaRPr lang="en-US"/>
          </a:p>
        </p:txBody>
      </p:sp>
    </p:spTree>
    <p:extLst>
      <p:ext uri="{BB962C8B-B14F-4D97-AF65-F5344CB8AC3E}">
        <p14:creationId xmlns:p14="http://schemas.microsoft.com/office/powerpoint/2010/main" val="2068948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34</a:t>
            </a:fld>
            <a:endParaRPr lang="en-US"/>
          </a:p>
        </p:txBody>
      </p:sp>
    </p:spTree>
    <p:extLst>
      <p:ext uri="{BB962C8B-B14F-4D97-AF65-F5344CB8AC3E}">
        <p14:creationId xmlns:p14="http://schemas.microsoft.com/office/powerpoint/2010/main" val="2354096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35</a:t>
            </a:fld>
            <a:endParaRPr lang="en-US"/>
          </a:p>
        </p:txBody>
      </p:sp>
    </p:spTree>
    <p:extLst>
      <p:ext uri="{BB962C8B-B14F-4D97-AF65-F5344CB8AC3E}">
        <p14:creationId xmlns:p14="http://schemas.microsoft.com/office/powerpoint/2010/main" val="304360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t>36</a:t>
            </a:fld>
            <a:endParaRPr lang="en-US"/>
          </a:p>
        </p:txBody>
      </p:sp>
    </p:spTree>
    <p:extLst>
      <p:ext uri="{BB962C8B-B14F-4D97-AF65-F5344CB8AC3E}">
        <p14:creationId xmlns:p14="http://schemas.microsoft.com/office/powerpoint/2010/main" val="3512569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935661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t>38</a:t>
            </a:fld>
            <a:endParaRPr lang="en-US"/>
          </a:p>
        </p:txBody>
      </p:sp>
    </p:spTree>
    <p:extLst>
      <p:ext uri="{BB962C8B-B14F-4D97-AF65-F5344CB8AC3E}">
        <p14:creationId xmlns:p14="http://schemas.microsoft.com/office/powerpoint/2010/main" val="284595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9981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6718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6484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9981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98EB61-7ADF-47EC-A493-F46A2FFC90B6}" type="slidenum">
              <a:rPr lang="en-US" smtClean="0"/>
              <a:pPr/>
              <a:t>8</a:t>
            </a:fld>
            <a:endParaRPr lang="en-US"/>
          </a:p>
        </p:txBody>
      </p:sp>
    </p:spTree>
    <p:extLst>
      <p:ext uri="{BB962C8B-B14F-4D97-AF65-F5344CB8AC3E}">
        <p14:creationId xmlns:p14="http://schemas.microsoft.com/office/powerpoint/2010/main" val="378772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1BFC-02B3-4D1E-9FF4-5FD5073D4C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082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DFC94F-0861-420E-927E-B8DF84655EAA}" type="datetimeFigureOut">
              <a:rPr lang="en-US" smtClean="0"/>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FC94F-0861-420E-927E-B8DF84655EAA}" type="datetimeFigureOut">
              <a:rPr lang="en-US" smtClean="0"/>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FC94F-0861-420E-927E-B8DF84655EAA}" type="datetimeFigureOut">
              <a:rPr lang="en-US" smtClean="0"/>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FC94F-0861-420E-927E-B8DF84655EAA}" type="datetimeFigureOut">
              <a:rPr lang="en-US" smtClean="0"/>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9DFC94F-0861-420E-927E-B8DF84655EAA}" type="datetimeFigureOut">
              <a:rPr lang="en-US" smtClean="0"/>
              <a:t>7/7/2011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DFC94F-0861-420E-927E-B8DF84655EAA}" type="datetimeFigureOut">
              <a:rPr lang="en-US" smtClean="0"/>
              <a:t>7/7/2011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C8C46-49E3-47CE-B8C4-C0F4E2FCE76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DFC94F-0861-420E-927E-B8DF84655EAA}" type="datetimeFigureOut">
              <a:rPr lang="en-US" smtClean="0"/>
              <a:t>7/7/2011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FC94F-0861-420E-927E-B8DF84655EAA}" type="datetimeFigureOut">
              <a:rPr lang="en-US" smtClean="0"/>
              <a:t>7/7/2011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FC94F-0861-420E-927E-B8DF84655EAA}" type="datetimeFigureOut">
              <a:rPr lang="en-US" smtClean="0"/>
              <a:t>7/7/2011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9DFC94F-0861-420E-927E-B8DF84655EAA}" type="datetimeFigureOut">
              <a:rPr lang="en-US" smtClean="0"/>
              <a:t>7/7/2011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FC94F-0861-420E-927E-B8DF84655EAA}" type="datetimeFigureOut">
              <a:rPr lang="en-US" smtClean="0"/>
              <a:t>7/7/2011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C8C46-49E3-47CE-B8C4-C0F4E2FCE76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9DFC94F-0861-420E-927E-B8DF84655EAA}" type="datetimeFigureOut">
              <a:rPr lang="en-US" smtClean="0"/>
              <a:t>7/7/2011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8CC8C46-49E3-47CE-B8C4-C0F4E2FCE7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389"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Lst>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0.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1243157" y="1608647"/>
            <a:ext cx="4889651" cy="1204306"/>
          </a:xfrm>
        </p:spPr>
        <p:txBody>
          <a:bodyPr>
            <a:normAutofit fontScale="90000"/>
          </a:bodyPr>
          <a:lstStyle/>
          <a:p>
            <a:r>
              <a:rPr lang="en-US" sz="4400" kern="1200" dirty="0" smtClean="0">
                <a:solidFill>
                  <a:schemeClr val="tx1"/>
                </a:solidFill>
                <a:effectLst/>
                <a:latin typeface="+mj-lt"/>
                <a:ea typeface="+mj-ea"/>
                <a:cs typeface="+mj-cs"/>
              </a:rPr>
              <a:t>Specialization 501 "Graduate Level" </a:t>
            </a:r>
            <a:endParaRPr lang="en-US" dirty="0"/>
          </a:p>
        </p:txBody>
      </p:sp>
      <p:sp>
        <p:nvSpPr>
          <p:cNvPr id="3" name="Subtitle 2"/>
          <p:cNvSpPr>
            <a:spLocks noGrp="1"/>
          </p:cNvSpPr>
          <p:nvPr>
            <p:ph type="subTitle" idx="1"/>
          </p:nvPr>
        </p:nvSpPr>
        <p:spPr>
          <a:xfrm>
            <a:off x="381000" y="5562600"/>
            <a:ext cx="8610600" cy="1167459"/>
          </a:xfrm>
        </p:spPr>
        <p:txBody>
          <a:bodyPr>
            <a:noAutofit/>
          </a:bodyPr>
          <a:lstStyle/>
          <a:p>
            <a:pPr>
              <a:spcBef>
                <a:spcPct val="20000"/>
              </a:spcBef>
              <a:defRPr/>
            </a:pPr>
            <a:r>
              <a:rPr lang="en-US" sz="2800" b="1" dirty="0">
                <a:latin typeface="Calibri" pitchFamily="34" charset="0"/>
                <a:cs typeface="Calibri" pitchFamily="34" charset="0"/>
              </a:rPr>
              <a:t>ABA 2011 National Specialization </a:t>
            </a:r>
            <a:r>
              <a:rPr lang="en-US" sz="2800" b="1" dirty="0" smtClean="0">
                <a:latin typeface="Calibri" pitchFamily="34" charset="0"/>
                <a:cs typeface="Calibri" pitchFamily="34" charset="0"/>
              </a:rPr>
              <a:t>Roundtable April 1, 2011</a:t>
            </a:r>
            <a:endParaRPr lang="en-US" sz="2800" b="1" kern="1200" dirty="0" smtClean="0">
              <a:solidFill>
                <a:schemeClr val="tx1"/>
              </a:solidFill>
              <a:effectLst/>
              <a:latin typeface="Calibri" pitchFamily="34" charset="0"/>
              <a:ea typeface="+mn-ea"/>
              <a:cs typeface="Calibri" pitchFamily="34" charset="0"/>
            </a:endParaRPr>
          </a:p>
        </p:txBody>
      </p:sp>
      <p:graphicFrame>
        <p:nvGraphicFramePr>
          <p:cNvPr id="5" name="Diagram 4"/>
          <p:cNvGraphicFramePr/>
          <p:nvPr>
            <p:extLst>
              <p:ext uri="{D42A27DB-BD31-4B8C-83A1-F6EECF244321}">
                <p14:modId xmlns:p14="http://schemas.microsoft.com/office/powerpoint/2010/main" val="2642193286"/>
              </p:ext>
            </p:extLst>
          </p:nvPr>
        </p:nvGraphicFramePr>
        <p:xfrm>
          <a:off x="2971800" y="2974340"/>
          <a:ext cx="3908121" cy="2283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837287557"/>
              </p:ext>
            </p:extLst>
          </p:nvPr>
        </p:nvGraphicFramePr>
        <p:xfrm>
          <a:off x="5943600" y="2971800"/>
          <a:ext cx="3908121"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6091844" y="3657600"/>
            <a:ext cx="684804" cy="923330"/>
          </a:xfrm>
          <a:prstGeom prst="rect">
            <a:avLst/>
          </a:prstGeom>
          <a:solidFill>
            <a:schemeClr val="bg1"/>
          </a:solid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&amp;</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62368024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3000"/>
                            </p:stCondLst>
                            <p:childTnLst>
                              <p:par>
                                <p:cTn id="29" presetID="26"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7520940" cy="1219200"/>
          </a:xfrm>
        </p:spPr>
        <p:txBody>
          <a:bodyPr>
            <a:noAutofit/>
          </a:bodyPr>
          <a:lstStyle/>
          <a:p>
            <a:pPr marL="457200" marR="0" lvl="1" indent="0">
              <a:spcBef>
                <a:spcPts val="0"/>
              </a:spcBef>
              <a:spcAft>
                <a:spcPts val="0"/>
              </a:spcAft>
              <a:buFont typeface="Courier New"/>
              <a:buNone/>
            </a:pPr>
            <a:r>
              <a:rPr lang="en-US" sz="4400" dirty="0" smtClean="0">
                <a:effectLst/>
                <a:latin typeface="+mj-lt"/>
                <a:ea typeface="Calibri"/>
                <a:cs typeface="Times New Roman"/>
              </a:rPr>
              <a:t>Brief History of Legal Board Certification</a:t>
            </a:r>
            <a:endParaRPr lang="en-US" sz="4400" dirty="0">
              <a:latin typeface="+mj-lt"/>
            </a:endParaRPr>
          </a:p>
        </p:txBody>
      </p:sp>
    </p:spTree>
    <p:extLst>
      <p:ext uri="{BB962C8B-B14F-4D97-AF65-F5344CB8AC3E}">
        <p14:creationId xmlns:p14="http://schemas.microsoft.com/office/powerpoint/2010/main" val="208033488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p:txBody>
          <a:bodyPr/>
          <a:lstStyle/>
          <a:p>
            <a:pPr lvl="0" algn="ctr">
              <a:spcBef>
                <a:spcPts val="0"/>
              </a:spcBef>
            </a:pPr>
            <a:r>
              <a:rPr lang="en-US" sz="3200" dirty="0" smtClean="0">
                <a:ea typeface="Calibri"/>
                <a:cs typeface="Times New Roman"/>
              </a:rPr>
              <a:t>1973</a:t>
            </a:r>
            <a:endParaRPr lang="en-US" dirty="0">
              <a:latin typeface="+mn-lt"/>
            </a:endParaRPr>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062999" y="1197744"/>
            <a:ext cx="2719052" cy="35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6"/>
          <p:cNvGraphicFramePr>
            <a:graphicFrameLocks noGrp="1"/>
          </p:cNvGraphicFramePr>
          <p:nvPr>
            <p:ph sz="half" idx="2"/>
            <p:extLst>
              <p:ext uri="{D42A27DB-BD31-4B8C-83A1-F6EECF244321}">
                <p14:modId xmlns:p14="http://schemas.microsoft.com/office/powerpoint/2010/main" val="1492352145"/>
              </p:ext>
            </p:extLst>
          </p:nvPr>
        </p:nvGraphicFramePr>
        <p:xfrm>
          <a:off x="4700016" y="1097280"/>
          <a:ext cx="3200400" cy="3712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512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657600"/>
          </a:xfrm>
        </p:spPr>
        <p:txBody>
          <a:bodyPr>
            <a:normAutofit/>
          </a:bodyPr>
          <a:lstStyle/>
          <a:p>
            <a:pPr marL="0" marR="0" lvl="0" indent="0">
              <a:spcBef>
                <a:spcPts val="0"/>
              </a:spcBef>
            </a:pPr>
            <a:r>
              <a:rPr lang="en-US" sz="3900" dirty="0" smtClean="0">
                <a:effectLst/>
                <a:latin typeface="Calibri"/>
                <a:ea typeface="Calibri"/>
                <a:cs typeface="Times New Roman"/>
              </a:rPr>
              <a:t>Size of legal specialty certification …</a:t>
            </a:r>
          </a:p>
          <a:p>
            <a:pPr marL="1088136" lvl="4" indent="-571500">
              <a:spcBef>
                <a:spcPts val="0"/>
              </a:spcBef>
              <a:buFont typeface="Wingdings" pitchFamily="2" charset="2"/>
              <a:buChar char="v"/>
            </a:pPr>
            <a:r>
              <a:rPr lang="en-US" sz="3900" dirty="0" smtClean="0">
                <a:effectLst/>
                <a:latin typeface="Calibri"/>
                <a:ea typeface="Calibri"/>
                <a:cs typeface="Times New Roman"/>
              </a:rPr>
              <a:t>generally</a:t>
            </a:r>
          </a:p>
          <a:p>
            <a:pPr marL="1088136" lvl="4" indent="-571500">
              <a:spcBef>
                <a:spcPts val="0"/>
              </a:spcBef>
              <a:buFont typeface="Wingdings" pitchFamily="2" charset="2"/>
              <a:buChar char="v"/>
            </a:pPr>
            <a:r>
              <a:rPr lang="en-US" sz="3900" dirty="0" smtClean="0">
                <a:effectLst/>
                <a:latin typeface="Calibri"/>
                <a:ea typeface="Calibri"/>
                <a:cs typeface="Times New Roman"/>
              </a:rPr>
              <a:t>by major states</a:t>
            </a:r>
          </a:p>
          <a:p>
            <a:pPr marL="1088136" lvl="4" indent="-571500">
              <a:spcBef>
                <a:spcPts val="0"/>
              </a:spcBef>
              <a:buFont typeface="Wingdings" pitchFamily="2" charset="2"/>
              <a:buChar char="v"/>
            </a:pPr>
            <a:r>
              <a:rPr lang="en-US" sz="3900" dirty="0" smtClean="0">
                <a:effectLst/>
                <a:latin typeface="Calibri"/>
                <a:ea typeface="Calibri"/>
                <a:cs typeface="Times New Roman"/>
              </a:rPr>
              <a:t>by practice areas</a:t>
            </a:r>
          </a:p>
          <a:p>
            <a:pPr marL="0" marR="0" lvl="0" indent="0">
              <a:spcBef>
                <a:spcPts val="0"/>
              </a:spcBef>
              <a:buNone/>
            </a:pPr>
            <a:endParaRPr lang="en-US" sz="2800" dirty="0" smtClean="0">
              <a:effectLst/>
              <a:latin typeface="Calibri"/>
              <a:ea typeface="Calibri"/>
              <a:cs typeface="Times New Roman"/>
            </a:endParaRPr>
          </a:p>
        </p:txBody>
      </p:sp>
      <p:sp>
        <p:nvSpPr>
          <p:cNvPr id="5" name="Title 1"/>
          <p:cNvSpPr>
            <a:spLocks noGrp="1"/>
          </p:cNvSpPr>
          <p:nvPr>
            <p:ph type="title"/>
          </p:nvPr>
        </p:nvSpPr>
        <p:spPr>
          <a:xfrm>
            <a:off x="228600" y="-4156"/>
            <a:ext cx="8686800" cy="1082040"/>
          </a:xfrm>
        </p:spPr>
        <p:txBody>
          <a:bodyPr>
            <a:noAutofit/>
          </a:bodyPr>
          <a:lstStyle/>
          <a:p>
            <a:pPr marR="0" lvl="0">
              <a:spcBef>
                <a:spcPts val="0"/>
              </a:spcBef>
            </a:pPr>
            <a:r>
              <a:rPr lang="en-US" sz="4000" dirty="0" smtClean="0">
                <a:effectLst/>
                <a:ea typeface="Calibri"/>
                <a:cs typeface="Times New Roman"/>
              </a:rPr>
              <a:t>Understanding the Legal Market</a:t>
            </a:r>
            <a:endParaRPr lang="en-US" sz="4000" dirty="0"/>
          </a:p>
        </p:txBody>
      </p:sp>
    </p:spTree>
    <p:extLst>
      <p:ext uri="{BB962C8B-B14F-4D97-AF65-F5344CB8AC3E}">
        <p14:creationId xmlns:p14="http://schemas.microsoft.com/office/powerpoint/2010/main" val="370067867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 y="0"/>
            <a:ext cx="9125712" cy="6890005"/>
          </a:xfrm>
          <a:prstGeom prst="rect">
            <a:avLst/>
          </a:prstGeom>
        </p:spPr>
      </p:pic>
    </p:spTree>
    <p:extLst>
      <p:ext uri="{BB962C8B-B14F-4D97-AF65-F5344CB8AC3E}">
        <p14:creationId xmlns:p14="http://schemas.microsoft.com/office/powerpoint/2010/main" val="11597032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95"/>
            <a:ext cx="9144000" cy="6889790"/>
          </a:xfrm>
          <a:prstGeom prst="rect">
            <a:avLst/>
          </a:prstGeom>
        </p:spPr>
      </p:pic>
    </p:spTree>
    <p:extLst>
      <p:ext uri="{BB962C8B-B14F-4D97-AF65-F5344CB8AC3E}">
        <p14:creationId xmlns:p14="http://schemas.microsoft.com/office/powerpoint/2010/main" val="246166542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77"/>
            <a:ext cx="9144000" cy="6860882"/>
          </a:xfrm>
          <a:prstGeom prst="rect">
            <a:avLst/>
          </a:prstGeom>
        </p:spPr>
      </p:pic>
    </p:spTree>
    <p:extLst>
      <p:ext uri="{BB962C8B-B14F-4D97-AF65-F5344CB8AC3E}">
        <p14:creationId xmlns:p14="http://schemas.microsoft.com/office/powerpoint/2010/main" val="40889961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487" y="228600"/>
            <a:ext cx="814838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Leading State Programs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89" y="1371600"/>
            <a:ext cx="7757421" cy="3432178"/>
          </a:xfrm>
          <a:prstGeom prst="rect">
            <a:avLst/>
          </a:prstGeom>
        </p:spPr>
      </p:pic>
    </p:spTree>
    <p:extLst>
      <p:ext uri="{BB962C8B-B14F-4D97-AF65-F5344CB8AC3E}">
        <p14:creationId xmlns:p14="http://schemas.microsoft.com/office/powerpoint/2010/main" val="274752188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487" y="228600"/>
            <a:ext cx="814838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Leading State Programs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8077200" cy="3250382"/>
          </a:xfrm>
          <a:prstGeom prst="rect">
            <a:avLst/>
          </a:prstGeom>
        </p:spPr>
      </p:pic>
    </p:spTree>
    <p:extLst>
      <p:ext uri="{BB962C8B-B14F-4D97-AF65-F5344CB8AC3E}">
        <p14:creationId xmlns:p14="http://schemas.microsoft.com/office/powerpoint/2010/main" val="214925767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7924800" cy="1234440"/>
          </a:xfrm>
        </p:spPr>
        <p:txBody>
          <a:bodyPr>
            <a:noAutofit/>
          </a:bodyPr>
          <a:lstStyle/>
          <a:p>
            <a:pPr marR="0" lvl="0">
              <a:spcBef>
                <a:spcPts val="0"/>
              </a:spcBef>
            </a:pPr>
            <a:r>
              <a:rPr lang="en-US" sz="4000" dirty="0" smtClean="0">
                <a:effectLst/>
                <a:ea typeface="Calibri"/>
                <a:cs typeface="Times New Roman"/>
              </a:rPr>
              <a:t>Legal Issues Relating to </a:t>
            </a:r>
            <a:r>
              <a:rPr lang="en-US" sz="4000" dirty="0" smtClean="0">
                <a:ea typeface="Calibri"/>
                <a:cs typeface="Times New Roman"/>
              </a:rPr>
              <a:t>attorney </a:t>
            </a:r>
            <a:r>
              <a:rPr lang="en-US" sz="4000" dirty="0" smtClean="0">
                <a:effectLst/>
                <a:ea typeface="Calibri"/>
                <a:cs typeface="Times New Roman"/>
              </a:rPr>
              <a:t>Board Certification</a:t>
            </a:r>
            <a:endParaRPr lang="en-US" sz="4000" dirty="0"/>
          </a:p>
        </p:txBody>
      </p:sp>
    </p:spTree>
    <p:extLst>
      <p:ext uri="{BB962C8B-B14F-4D97-AF65-F5344CB8AC3E}">
        <p14:creationId xmlns:p14="http://schemas.microsoft.com/office/powerpoint/2010/main" val="332896859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pPr marR="0" lvl="0">
              <a:spcBef>
                <a:spcPts val="0"/>
              </a:spcBef>
            </a:pPr>
            <a:r>
              <a:rPr lang="en-US" sz="4400" dirty="0" smtClean="0">
                <a:effectLst/>
                <a:ea typeface="Calibri"/>
                <a:cs typeface="Times New Roman"/>
              </a:rPr>
              <a:t>How the Public Selects Lawyers</a:t>
            </a:r>
            <a:endParaRPr lang="en-US" sz="4400" dirty="0"/>
          </a:p>
        </p:txBody>
      </p:sp>
    </p:spTree>
    <p:extLst>
      <p:ext uri="{BB962C8B-B14F-4D97-AF65-F5344CB8AC3E}">
        <p14:creationId xmlns:p14="http://schemas.microsoft.com/office/powerpoint/2010/main" val="2193577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lvl="0" indent="0">
              <a:spcBef>
                <a:spcPts val="0"/>
              </a:spcBef>
              <a:spcAft>
                <a:spcPts val="0"/>
              </a:spcAft>
              <a:buFont typeface="Symbol"/>
              <a:buNone/>
            </a:pPr>
            <a:r>
              <a:rPr lang="en-US" sz="4400" cap="none" dirty="0" smtClean="0">
                <a:effectLst/>
                <a:latin typeface="+mj-lt"/>
                <a:ea typeface="Calibri"/>
                <a:cs typeface="Times New Roman"/>
              </a:rPr>
              <a:t>Understanding Where We Are </a:t>
            </a:r>
            <a:endParaRPr lang="en-US" cap="none"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323189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factors (2000 survey)</a:t>
            </a:r>
            <a:endParaRPr lang="en-US"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#1  Trust (88%)</a:t>
            </a:r>
          </a:p>
          <a:p>
            <a:endParaRPr lang="en-US" sz="2400" dirty="0" smtClean="0"/>
          </a:p>
          <a:p>
            <a:r>
              <a:rPr lang="en-US" sz="2400" dirty="0" smtClean="0"/>
              <a:t>#2  Specialization  (83%)</a:t>
            </a:r>
          </a:p>
          <a:p>
            <a:endParaRPr lang="en-US" sz="2400" dirty="0" smtClean="0"/>
          </a:p>
          <a:p>
            <a:r>
              <a:rPr lang="en-US" sz="2400" dirty="0" smtClean="0"/>
              <a:t>#3  Cost  (59%)</a:t>
            </a:r>
            <a:endParaRPr lang="en-US" sz="2400" dirty="0"/>
          </a:p>
        </p:txBody>
      </p:sp>
    </p:spTree>
    <p:extLst>
      <p:ext uri="{BB962C8B-B14F-4D97-AF65-F5344CB8AC3E}">
        <p14:creationId xmlns:p14="http://schemas.microsoft.com/office/powerpoint/2010/main" val="33725169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factors  (2007 survey)</a:t>
            </a:r>
            <a:endParaRPr lang="en-US" dirty="0"/>
          </a:p>
        </p:txBody>
      </p:sp>
      <p:sp>
        <p:nvSpPr>
          <p:cNvPr id="3" name="Content Placeholder 2"/>
          <p:cNvSpPr>
            <a:spLocks noGrp="1"/>
          </p:cNvSpPr>
          <p:nvPr>
            <p:ph idx="1"/>
          </p:nvPr>
        </p:nvSpPr>
        <p:spPr/>
        <p:txBody>
          <a:bodyPr>
            <a:normAutofit/>
          </a:bodyPr>
          <a:lstStyle/>
          <a:p>
            <a:pPr algn="ctr"/>
            <a:r>
              <a:rPr lang="en-US" sz="2400" dirty="0" smtClean="0"/>
              <a:t>Open-Ended Inquiry of Important Hiring Factors</a:t>
            </a:r>
          </a:p>
          <a:p>
            <a:r>
              <a:rPr lang="en-US" sz="2400" dirty="0" smtClean="0"/>
              <a:t>#1  Competence, knowledge, experience  (42%)</a:t>
            </a:r>
          </a:p>
          <a:p>
            <a:r>
              <a:rPr lang="en-US" sz="2400" dirty="0" smtClean="0"/>
              <a:t>#2  Honesty (36%)</a:t>
            </a:r>
          </a:p>
          <a:p>
            <a:r>
              <a:rPr lang="en-US" sz="2400" dirty="0" smtClean="0"/>
              <a:t>#3  Winning record, cases / trials won  (12%)</a:t>
            </a:r>
          </a:p>
          <a:p>
            <a:r>
              <a:rPr lang="en-US" sz="2400" dirty="0" smtClean="0"/>
              <a:t>#4  Reputation  (9%)</a:t>
            </a:r>
          </a:p>
          <a:p>
            <a:r>
              <a:rPr lang="en-US" sz="2400" dirty="0" smtClean="0"/>
              <a:t>#4  Fees charged (9%)</a:t>
            </a:r>
          </a:p>
          <a:p>
            <a:r>
              <a:rPr lang="en-US" sz="2400" dirty="0" smtClean="0"/>
              <a:t>#6  Committed, listens, cares  (8%)</a:t>
            </a:r>
            <a:endParaRPr lang="en-US" sz="2400" dirty="0"/>
          </a:p>
        </p:txBody>
      </p:sp>
    </p:spTree>
    <p:extLst>
      <p:ext uri="{BB962C8B-B14F-4D97-AF65-F5344CB8AC3E}">
        <p14:creationId xmlns:p14="http://schemas.microsoft.com/office/powerpoint/2010/main" val="20937179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factors  (2007 survey)</a:t>
            </a:r>
            <a:endParaRPr lang="en-US" dirty="0"/>
          </a:p>
        </p:txBody>
      </p:sp>
      <p:sp>
        <p:nvSpPr>
          <p:cNvPr id="3" name="Content Placeholder 2"/>
          <p:cNvSpPr>
            <a:spLocks noGrp="1"/>
          </p:cNvSpPr>
          <p:nvPr>
            <p:ph idx="1"/>
          </p:nvPr>
        </p:nvSpPr>
        <p:spPr/>
        <p:txBody>
          <a:bodyPr>
            <a:normAutofit/>
          </a:bodyPr>
          <a:lstStyle/>
          <a:p>
            <a:pPr algn="ctr"/>
            <a:r>
              <a:rPr lang="en-US" sz="2400" dirty="0" smtClean="0"/>
              <a:t>Ranking of List of 12 Most Important Factors</a:t>
            </a:r>
          </a:p>
          <a:p>
            <a:r>
              <a:rPr lang="en-US" sz="2400" dirty="0" smtClean="0"/>
              <a:t>#1  Attorney specializes in area needed (74%)</a:t>
            </a:r>
          </a:p>
          <a:p>
            <a:r>
              <a:rPr lang="en-US" sz="2400" dirty="0" smtClean="0"/>
              <a:t>#2  Located in your town (71%)</a:t>
            </a:r>
          </a:p>
          <a:p>
            <a:r>
              <a:rPr lang="en-US" sz="2400" dirty="0" smtClean="0"/>
              <a:t>#3  Trial experience  (65%)</a:t>
            </a:r>
          </a:p>
          <a:p>
            <a:r>
              <a:rPr lang="en-US" sz="2400" dirty="0" smtClean="0"/>
              <a:t>#4  Board certified  (54%)</a:t>
            </a:r>
          </a:p>
          <a:p>
            <a:r>
              <a:rPr lang="en-US" sz="2400" dirty="0" smtClean="0"/>
              <a:t>#5  Fees charged (48%)</a:t>
            </a:r>
          </a:p>
          <a:p>
            <a:r>
              <a:rPr lang="en-US" sz="2400" dirty="0" smtClean="0"/>
              <a:t>#6  Referred by family member or friend  (47%)</a:t>
            </a:r>
            <a:endParaRPr lang="en-US" sz="2400" dirty="0"/>
          </a:p>
        </p:txBody>
      </p:sp>
    </p:spTree>
    <p:extLst>
      <p:ext uri="{BB962C8B-B14F-4D97-AF65-F5344CB8AC3E}">
        <p14:creationId xmlns:p14="http://schemas.microsoft.com/office/powerpoint/2010/main" val="239522194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awareness of board certification</a:t>
            </a:r>
            <a:endParaRPr lang="en-US" dirty="0"/>
          </a:p>
        </p:txBody>
      </p:sp>
      <p:sp>
        <p:nvSpPr>
          <p:cNvPr id="3" name="Content Placeholder 2"/>
          <p:cNvSpPr>
            <a:spLocks noGrp="1"/>
          </p:cNvSpPr>
          <p:nvPr>
            <p:ph idx="1"/>
          </p:nvPr>
        </p:nvSpPr>
        <p:spPr>
          <a:xfrm>
            <a:off x="457200" y="1100628"/>
            <a:ext cx="8382000" cy="3579849"/>
          </a:xfrm>
        </p:spPr>
        <p:txBody>
          <a:bodyPr>
            <a:normAutofit/>
          </a:bodyPr>
          <a:lstStyle/>
          <a:p>
            <a:endParaRPr lang="en-US" sz="2400" dirty="0" smtClean="0"/>
          </a:p>
          <a:p>
            <a:r>
              <a:rPr lang="en-US" sz="2400" dirty="0" smtClean="0"/>
              <a:t>	“Have you heard of attorneys being certified in a specific area of law?”</a:t>
            </a:r>
          </a:p>
          <a:p>
            <a:endParaRPr lang="en-US" sz="2400" dirty="0" smtClean="0"/>
          </a:p>
          <a:p>
            <a:pPr algn="ctr"/>
            <a:r>
              <a:rPr lang="en-US" sz="2400" dirty="0" smtClean="0"/>
              <a:t>	81% Yes </a:t>
            </a:r>
          </a:p>
          <a:p>
            <a:pPr algn="ctr"/>
            <a:r>
              <a:rPr lang="en-US" sz="2400" dirty="0" smtClean="0"/>
              <a:t>	19%  No</a:t>
            </a:r>
          </a:p>
          <a:p>
            <a:pPr algn="ctr"/>
            <a:endParaRPr lang="en-US" sz="2400" dirty="0" smtClean="0"/>
          </a:p>
          <a:p>
            <a:pPr algn="ctr"/>
            <a:r>
              <a:rPr lang="en-US" sz="2000" dirty="0" smtClean="0"/>
              <a:t>(Texas Board of Legal Specialization 2007 Consumer Survey)</a:t>
            </a:r>
            <a:endParaRPr lang="en-US" sz="2000" dirty="0"/>
          </a:p>
        </p:txBody>
      </p:sp>
    </p:spTree>
    <p:extLst>
      <p:ext uri="{BB962C8B-B14F-4D97-AF65-F5344CB8AC3E}">
        <p14:creationId xmlns:p14="http://schemas.microsoft.com/office/powerpoint/2010/main" val="97126229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5616" y="1716618"/>
            <a:ext cx="5681840" cy="1207509"/>
          </a:xfrm>
        </p:spPr>
        <p:txBody>
          <a:bodyPr>
            <a:normAutofit fontScale="90000"/>
          </a:bodyPr>
          <a:lstStyle/>
          <a:p>
            <a:pPr marR="0" lvl="0">
              <a:spcBef>
                <a:spcPts val="0"/>
              </a:spcBef>
            </a:pPr>
            <a:r>
              <a:rPr lang="en-US" sz="4400" dirty="0" smtClean="0">
                <a:effectLst/>
                <a:latin typeface="+mj-lt"/>
                <a:ea typeface="Calibri"/>
                <a:cs typeface="Times New Roman"/>
              </a:rPr>
              <a:t>Understanding Possible Routes Going Forward</a:t>
            </a:r>
            <a:endParaRPr lang="en-US" dirty="0"/>
          </a:p>
        </p:txBody>
      </p:sp>
      <p:sp>
        <p:nvSpPr>
          <p:cNvPr id="4" name="Text Placeholder 3"/>
          <p:cNvSpPr>
            <a:spLocks noGrp="1"/>
          </p:cNvSpPr>
          <p:nvPr>
            <p:ph type="body" idx="1"/>
          </p:nvPr>
        </p:nvSpPr>
        <p:spPr/>
        <p:txBody>
          <a:bodyPr/>
          <a:lstStyle/>
          <a:p>
            <a:endParaRPr lang="en-US" dirty="0"/>
          </a:p>
        </p:txBody>
      </p:sp>
      <p:pic>
        <p:nvPicPr>
          <p:cNvPr id="1026" name="Picture 2" descr="C:\Users\drapoport.DOMAIN\AppData\Local\Microsoft\Windows\Temporary Internet Files\Content.IE5\OCUFT3C5\MP9004424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602" y="3429000"/>
            <a:ext cx="5094398" cy="34042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rapoport.DOMAIN\AppData\Local\Microsoft\Windows\Temporary Internet Files\Content.IE5\HXR7IRIG\MC90028718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594" y="3429000"/>
            <a:ext cx="5103894" cy="34430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34200" y="475488"/>
            <a:ext cx="3048000" cy="954107"/>
          </a:xfrm>
          <a:prstGeom prst="rect">
            <a:avLst/>
          </a:prstGeom>
          <a:noFill/>
        </p:spPr>
        <p:txBody>
          <a:bodyPr wrap="square" lIns="91440" tIns="45720" rIns="91440" bIns="4572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Getting the Message to</a:t>
            </a:r>
            <a:r>
              <a:rPr lang="en-U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5791200" y="1719590"/>
            <a:ext cx="3316224" cy="523220"/>
          </a:xfrm>
          <a:prstGeom prst="rect">
            <a:avLst/>
          </a:prstGeom>
          <a:noFill/>
        </p:spPr>
        <p:txBody>
          <a:bodyPr wrap="square" lIns="91440" tIns="45720" rIns="91440" bIns="4572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Public and </a:t>
            </a:r>
            <a:r>
              <a:rPr lang="en-U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5196840" y="2504420"/>
            <a:ext cx="3947160" cy="523220"/>
          </a:xfrm>
          <a:prstGeom prst="rect">
            <a:avLst/>
          </a:prstGeom>
          <a:noFill/>
        </p:spPr>
        <p:txBody>
          <a:bodyPr wrap="square" lIns="91440" tIns="45720" rIns="91440" bIns="4572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Lawyers and Judges</a:t>
            </a:r>
            <a:endParaRPr lang="en-US"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72952144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1000" fill="hold"/>
                                        <p:tgtEl>
                                          <p:spTgt spid="1027"/>
                                        </p:tgtEl>
                                        <p:attrNameLst>
                                          <p:attrName>ppt_w</p:attrName>
                                        </p:attrNameLst>
                                      </p:cBhvr>
                                      <p:tavLst>
                                        <p:tav tm="0">
                                          <p:val>
                                            <p:fltVal val="0"/>
                                          </p:val>
                                        </p:tav>
                                        <p:tav tm="100000">
                                          <p:val>
                                            <p:strVal val="#ppt_w"/>
                                          </p:val>
                                        </p:tav>
                                      </p:tavLst>
                                    </p:anim>
                                    <p:anim calcmode="lin" valueType="num">
                                      <p:cBhvr>
                                        <p:cTn id="32" dur="1000" fill="hold"/>
                                        <p:tgtEl>
                                          <p:spTgt spid="1027"/>
                                        </p:tgtEl>
                                        <p:attrNameLst>
                                          <p:attrName>ppt_h</p:attrName>
                                        </p:attrNameLst>
                                      </p:cBhvr>
                                      <p:tavLst>
                                        <p:tav tm="0">
                                          <p:val>
                                            <p:fltVal val="0"/>
                                          </p:val>
                                        </p:tav>
                                        <p:tav tm="100000">
                                          <p:val>
                                            <p:strVal val="#ppt_h"/>
                                          </p:val>
                                        </p:tav>
                                      </p:tavLst>
                                    </p:anim>
                                    <p:anim calcmode="lin" valueType="num">
                                      <p:cBhvr>
                                        <p:cTn id="33" dur="1000" fill="hold"/>
                                        <p:tgtEl>
                                          <p:spTgt spid="1027"/>
                                        </p:tgtEl>
                                        <p:attrNameLst>
                                          <p:attrName>style.rotation</p:attrName>
                                        </p:attrNameLst>
                                      </p:cBhvr>
                                      <p:tavLst>
                                        <p:tav tm="0">
                                          <p:val>
                                            <p:fltVal val="90"/>
                                          </p:val>
                                        </p:tav>
                                        <p:tav tm="100000">
                                          <p:val>
                                            <p:fltVal val="0"/>
                                          </p:val>
                                        </p:tav>
                                      </p:tavLst>
                                    </p:anim>
                                    <p:animEffect transition="in" filter="fade">
                                      <p:cBhvr>
                                        <p:cTn id="34" dur="1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apoport.DOMAIN\AppData\Local\Microsoft\Windows\Temporary Internet Files\Content.IE5\HXR7IRIG\MC9000565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750484"/>
            <a:ext cx="4114799" cy="335703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181600" y="228600"/>
            <a:ext cx="3429000" cy="1447800"/>
          </a:xfrm>
          <a:prstGeom prst="wedgeRoundRectCallout">
            <a:avLst>
              <a:gd name="adj1" fmla="val -30589"/>
              <a:gd name="adj2" fmla="val 85607"/>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Mine is boring enough without being certified.</a:t>
            </a:r>
            <a:endParaRPr lang="en-US" sz="3200" dirty="0"/>
          </a:p>
        </p:txBody>
      </p:sp>
      <p:sp>
        <p:nvSpPr>
          <p:cNvPr id="6" name="Rounded Rectangular Callout 5"/>
          <p:cNvSpPr/>
          <p:nvPr/>
        </p:nvSpPr>
        <p:spPr>
          <a:xfrm>
            <a:off x="128239" y="208156"/>
            <a:ext cx="3429000" cy="1447800"/>
          </a:xfrm>
          <a:prstGeom prst="wedgeRoundRectCallout">
            <a:avLst>
              <a:gd name="adj1" fmla="val 37053"/>
              <a:gd name="adj2" fmla="val 6866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Is your attorney board certified?</a:t>
            </a:r>
            <a:endParaRPr lang="en-US" sz="3200" dirty="0"/>
          </a:p>
        </p:txBody>
      </p:sp>
    </p:spTree>
    <p:extLst>
      <p:ext uri="{BB962C8B-B14F-4D97-AF65-F5344CB8AC3E}">
        <p14:creationId xmlns:p14="http://schemas.microsoft.com/office/powerpoint/2010/main" val="112987228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1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b="1" dirty="0" smtClean="0"/>
              <a:t>Possible future routes  -- overview </a:t>
            </a:r>
            <a:endParaRPr lang="en-US" sz="3200" b="1" dirty="0"/>
          </a:p>
        </p:txBody>
      </p:sp>
      <p:sp>
        <p:nvSpPr>
          <p:cNvPr id="5" name="Content Placeholder 4"/>
          <p:cNvSpPr>
            <a:spLocks noGrp="1"/>
          </p:cNvSpPr>
          <p:nvPr>
            <p:ph idx="1"/>
          </p:nvPr>
        </p:nvSpPr>
        <p:spPr>
          <a:xfrm>
            <a:off x="716280" y="1143000"/>
            <a:ext cx="7711440" cy="3776172"/>
          </a:xfrm>
        </p:spPr>
        <p:txBody>
          <a:bodyPr>
            <a:normAutofit lnSpcReduction="10000"/>
          </a:bodyPr>
          <a:lstStyle/>
          <a:p>
            <a:pPr lvl="0">
              <a:buClr>
                <a:schemeClr val="accent2"/>
              </a:buClr>
              <a:buFont typeface="Wingdings" pitchFamily="2" charset="2"/>
              <a:buChar char="v"/>
            </a:pPr>
            <a:r>
              <a:rPr lang="en-US" sz="2400" dirty="0"/>
              <a:t>The Challenge of </a:t>
            </a:r>
            <a:r>
              <a:rPr lang="en-US" sz="2400" dirty="0" smtClean="0"/>
              <a:t>Properly Informing </a:t>
            </a:r>
            <a:r>
              <a:rPr lang="en-US" sz="2400" dirty="0"/>
              <a:t>the </a:t>
            </a:r>
            <a:r>
              <a:rPr lang="en-US" sz="2400" dirty="0" smtClean="0"/>
              <a:t>Public</a:t>
            </a:r>
          </a:p>
          <a:p>
            <a:pPr lvl="0">
              <a:buClr>
                <a:schemeClr val="accent2"/>
              </a:buClr>
              <a:buFont typeface="Wingdings" pitchFamily="2" charset="2"/>
              <a:buChar char="v"/>
            </a:pPr>
            <a:r>
              <a:rPr lang="en-US" sz="2400" dirty="0"/>
              <a:t>The Challenge of Overcoming Resistance in the Profession to Board Certification </a:t>
            </a:r>
            <a:endParaRPr lang="en-US" sz="2400" dirty="0" smtClean="0"/>
          </a:p>
          <a:p>
            <a:pPr lvl="0">
              <a:buClr>
                <a:schemeClr val="accent2"/>
              </a:buClr>
              <a:buFont typeface="Wingdings" pitchFamily="2" charset="2"/>
              <a:buChar char="v"/>
            </a:pPr>
            <a:r>
              <a:rPr lang="en-US" sz="2400" dirty="0" smtClean="0"/>
              <a:t>Enhanced Collaboration Between Board Certifying Organizations</a:t>
            </a:r>
          </a:p>
          <a:p>
            <a:pPr lvl="0">
              <a:buClr>
                <a:schemeClr val="accent2"/>
              </a:buClr>
              <a:buFont typeface="Wingdings" pitchFamily="2" charset="2"/>
              <a:buChar char="v"/>
            </a:pPr>
            <a:r>
              <a:rPr lang="en-US" sz="2400" dirty="0" smtClean="0"/>
              <a:t>Enhanced Collaboration Between Board Certifying Organizations and Law Schools</a:t>
            </a:r>
          </a:p>
          <a:p>
            <a:pPr lvl="0">
              <a:buClr>
                <a:schemeClr val="accent2"/>
              </a:buClr>
              <a:buFont typeface="Wingdings" pitchFamily="2" charset="2"/>
              <a:buChar char="v"/>
            </a:pPr>
            <a:r>
              <a:rPr lang="en-US" sz="2400" dirty="0"/>
              <a:t>Potential Collaborative Strategy </a:t>
            </a:r>
            <a:r>
              <a:rPr lang="en-US" sz="2400" dirty="0" smtClean="0"/>
              <a:t>With </a:t>
            </a:r>
            <a:r>
              <a:rPr lang="en-US" sz="2400" dirty="0"/>
              <a:t>One or More For-Profit </a:t>
            </a:r>
            <a:r>
              <a:rPr lang="en-US" sz="2400" dirty="0" smtClean="0"/>
              <a:t>Organizations</a:t>
            </a:r>
          </a:p>
        </p:txBody>
      </p:sp>
    </p:spTree>
    <p:extLst>
      <p:ext uri="{BB962C8B-B14F-4D97-AF65-F5344CB8AC3E}">
        <p14:creationId xmlns:p14="http://schemas.microsoft.com/office/powerpoint/2010/main" val="276768528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 y="365760"/>
            <a:ext cx="8816340" cy="548640"/>
          </a:xfrm>
        </p:spPr>
        <p:txBody>
          <a:bodyPr/>
          <a:lstStyle/>
          <a:p>
            <a:pPr algn="ctr"/>
            <a:r>
              <a:rPr lang="en-US" cap="none" dirty="0" smtClean="0"/>
              <a:t>The Challenge of Properly Informing the Public</a:t>
            </a:r>
          </a:p>
        </p:txBody>
      </p:sp>
      <p:sp>
        <p:nvSpPr>
          <p:cNvPr id="4" name="Text Placeholder 3"/>
          <p:cNvSpPr>
            <a:spLocks noGrp="1"/>
          </p:cNvSpPr>
          <p:nvPr>
            <p:ph type="body" idx="1"/>
          </p:nvPr>
        </p:nvSpPr>
        <p:spPr>
          <a:xfrm>
            <a:off x="838200" y="914400"/>
            <a:ext cx="3200400" cy="548640"/>
          </a:xfrm>
        </p:spPr>
        <p:txBody>
          <a:bodyPr>
            <a:normAutofit/>
          </a:bodyPr>
          <a:lstStyle/>
          <a:p>
            <a:pPr algn="ctr"/>
            <a:r>
              <a:rPr lang="en-US" sz="2000" b="1" dirty="0" smtClean="0"/>
              <a:t>positives</a:t>
            </a:r>
            <a:endParaRPr lang="en-US" sz="2000" b="1" dirty="0"/>
          </a:p>
        </p:txBody>
      </p:sp>
      <p:sp>
        <p:nvSpPr>
          <p:cNvPr id="5" name="Content Placeholder 4"/>
          <p:cNvSpPr>
            <a:spLocks noGrp="1"/>
          </p:cNvSpPr>
          <p:nvPr>
            <p:ph sz="half" idx="2"/>
          </p:nvPr>
        </p:nvSpPr>
        <p:spPr/>
        <p:txBody>
          <a:bodyPr/>
          <a:lstStyle/>
          <a:p>
            <a:pPr lvl="1">
              <a:buFont typeface="Wingdings" pitchFamily="2" charset="2"/>
              <a:buChar char="v"/>
            </a:pPr>
            <a:r>
              <a:rPr lang="en-US" dirty="0"/>
              <a:t> </a:t>
            </a:r>
            <a:r>
              <a:rPr lang="en-US" b="1" dirty="0" smtClean="0"/>
              <a:t>The message is in the public interest;</a:t>
            </a:r>
          </a:p>
          <a:p>
            <a:pPr marL="0" lvl="1" indent="0">
              <a:buNone/>
            </a:pPr>
            <a:endParaRPr lang="en-US" b="1" dirty="0" smtClean="0"/>
          </a:p>
          <a:p>
            <a:pPr lvl="1">
              <a:buFont typeface="Wingdings" pitchFamily="2" charset="2"/>
              <a:buChar char="v"/>
            </a:pPr>
            <a:r>
              <a:rPr lang="en-US" b="1" dirty="0" smtClean="0"/>
              <a:t>The message is easy to understand; and</a:t>
            </a:r>
          </a:p>
          <a:p>
            <a:pPr lvl="1">
              <a:buFont typeface="Wingdings" pitchFamily="2" charset="2"/>
              <a:buChar char="v"/>
            </a:pPr>
            <a:endParaRPr lang="en-US" b="1" dirty="0" smtClean="0"/>
          </a:p>
          <a:p>
            <a:pPr lvl="1">
              <a:buFont typeface="Wingdings" pitchFamily="2" charset="2"/>
              <a:buChar char="v"/>
            </a:pPr>
            <a:r>
              <a:rPr lang="en-US" b="1" dirty="0" smtClean="0"/>
              <a:t>The messengers are highly credible.</a:t>
            </a:r>
            <a:endParaRPr lang="en-US" b="1" dirty="0"/>
          </a:p>
        </p:txBody>
      </p:sp>
      <p:sp>
        <p:nvSpPr>
          <p:cNvPr id="6" name="Text Placeholder 5"/>
          <p:cNvSpPr>
            <a:spLocks noGrp="1"/>
          </p:cNvSpPr>
          <p:nvPr>
            <p:ph type="body" sz="quarter" idx="3"/>
          </p:nvPr>
        </p:nvSpPr>
        <p:spPr>
          <a:xfrm>
            <a:off x="4572000" y="838200"/>
            <a:ext cx="3200400" cy="548640"/>
          </a:xfrm>
        </p:spPr>
        <p:txBody>
          <a:bodyPr>
            <a:normAutofit/>
          </a:bodyPr>
          <a:lstStyle/>
          <a:p>
            <a:pPr algn="ctr"/>
            <a:r>
              <a:rPr lang="en-US" sz="2000" b="1" dirty="0" smtClean="0"/>
              <a:t>challenges</a:t>
            </a:r>
            <a:endParaRPr lang="en-US" sz="2000" b="1" dirty="0"/>
          </a:p>
        </p:txBody>
      </p:sp>
      <p:sp>
        <p:nvSpPr>
          <p:cNvPr id="7" name="Content Placeholder 6"/>
          <p:cNvSpPr>
            <a:spLocks noGrp="1"/>
          </p:cNvSpPr>
          <p:nvPr>
            <p:ph sz="quarter" idx="4"/>
          </p:nvPr>
        </p:nvSpPr>
        <p:spPr/>
        <p:txBody>
          <a:bodyPr>
            <a:normAutofit/>
          </a:bodyPr>
          <a:lstStyle/>
          <a:p>
            <a:pPr lvl="1">
              <a:buClr>
                <a:srgbClr val="F96A1B"/>
              </a:buClr>
              <a:buFont typeface="Wingdings" pitchFamily="2" charset="2"/>
              <a:buChar char="v"/>
            </a:pPr>
            <a:r>
              <a:rPr lang="en-US" b="1" dirty="0">
                <a:solidFill>
                  <a:srgbClr val="000000"/>
                </a:solidFill>
              </a:rPr>
              <a:t> </a:t>
            </a:r>
            <a:r>
              <a:rPr lang="en-US" b="1" dirty="0" smtClean="0">
                <a:solidFill>
                  <a:srgbClr val="000000"/>
                </a:solidFill>
              </a:rPr>
              <a:t>The</a:t>
            </a:r>
            <a:r>
              <a:rPr lang="en-US" b="1" baseline="0" dirty="0" smtClean="0">
                <a:solidFill>
                  <a:srgbClr val="000000"/>
                </a:solidFill>
              </a:rPr>
              <a:t> public is largely </a:t>
            </a:r>
            <a:r>
              <a:rPr lang="en-US" b="1" dirty="0" smtClean="0">
                <a:solidFill>
                  <a:srgbClr val="000000"/>
                </a:solidFill>
              </a:rPr>
              <a:t>unaware of attorney board certification; and</a:t>
            </a:r>
          </a:p>
          <a:p>
            <a:pPr marL="0" lvl="1" indent="0">
              <a:buClr>
                <a:srgbClr val="F96A1B"/>
              </a:buClr>
              <a:buNone/>
            </a:pPr>
            <a:endParaRPr lang="en-US" b="1" dirty="0" smtClean="0">
              <a:solidFill>
                <a:srgbClr val="000000"/>
              </a:solidFill>
            </a:endParaRPr>
          </a:p>
          <a:p>
            <a:pPr lvl="1">
              <a:buClr>
                <a:srgbClr val="F96A1B"/>
              </a:buClr>
              <a:buFont typeface="Wingdings" pitchFamily="2" charset="2"/>
              <a:buChar char="v"/>
            </a:pPr>
            <a:r>
              <a:rPr lang="en-US" b="1" dirty="0">
                <a:solidFill>
                  <a:srgbClr val="000000"/>
                </a:solidFill>
              </a:rPr>
              <a:t> </a:t>
            </a:r>
            <a:r>
              <a:rPr lang="en-US" b="1" dirty="0" smtClean="0">
                <a:solidFill>
                  <a:srgbClr val="000000"/>
                </a:solidFill>
              </a:rPr>
              <a:t>The certification boards have limited funds for marketing. </a:t>
            </a:r>
            <a:endParaRPr lang="en-US" b="1" dirty="0">
              <a:solidFill>
                <a:srgbClr val="000000"/>
              </a:solidFill>
            </a:endParaRPr>
          </a:p>
        </p:txBody>
      </p:sp>
    </p:spTree>
    <p:extLst>
      <p:ext uri="{BB962C8B-B14F-4D97-AF65-F5344CB8AC3E}">
        <p14:creationId xmlns:p14="http://schemas.microsoft.com/office/powerpoint/2010/main" val="95943242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 y="152400"/>
            <a:ext cx="8816340" cy="548640"/>
          </a:xfrm>
        </p:spPr>
        <p:txBody>
          <a:bodyPr/>
          <a:lstStyle/>
          <a:p>
            <a:pPr algn="ctr"/>
            <a:r>
              <a:rPr lang="en-US" cap="none" dirty="0" smtClean="0"/>
              <a:t>The Challenge of Overcoming Resistance in the Profession to Board Certification </a:t>
            </a:r>
          </a:p>
        </p:txBody>
      </p:sp>
      <p:sp>
        <p:nvSpPr>
          <p:cNvPr id="4" name="Text Placeholder 3"/>
          <p:cNvSpPr>
            <a:spLocks noGrp="1"/>
          </p:cNvSpPr>
          <p:nvPr>
            <p:ph type="body" idx="1"/>
          </p:nvPr>
        </p:nvSpPr>
        <p:spPr>
          <a:xfrm>
            <a:off x="838200" y="914400"/>
            <a:ext cx="3200400" cy="548640"/>
          </a:xfrm>
        </p:spPr>
        <p:txBody>
          <a:bodyPr>
            <a:normAutofit/>
          </a:bodyPr>
          <a:lstStyle/>
          <a:p>
            <a:pPr algn="ctr"/>
            <a:r>
              <a:rPr lang="en-US" sz="2000" b="1" dirty="0" smtClean="0"/>
              <a:t>positives</a:t>
            </a:r>
            <a:endParaRPr lang="en-US" sz="2000" b="1" dirty="0"/>
          </a:p>
        </p:txBody>
      </p:sp>
      <p:sp>
        <p:nvSpPr>
          <p:cNvPr id="5" name="Content Placeholder 4"/>
          <p:cNvSpPr>
            <a:spLocks noGrp="1"/>
          </p:cNvSpPr>
          <p:nvPr>
            <p:ph sz="half" idx="2"/>
          </p:nvPr>
        </p:nvSpPr>
        <p:spPr>
          <a:xfrm>
            <a:off x="819150" y="1447800"/>
            <a:ext cx="3200400" cy="3363008"/>
          </a:xfrm>
        </p:spPr>
        <p:txBody>
          <a:bodyPr>
            <a:normAutofit lnSpcReduction="10000"/>
          </a:bodyPr>
          <a:lstStyle/>
          <a:p>
            <a:pPr lvl="1">
              <a:buFont typeface="Wingdings" pitchFamily="2" charset="2"/>
              <a:buChar char="v"/>
            </a:pPr>
            <a:r>
              <a:rPr lang="en-US" dirty="0"/>
              <a:t> </a:t>
            </a:r>
            <a:r>
              <a:rPr lang="en-US" b="1" dirty="0" smtClean="0"/>
              <a:t>Board</a:t>
            </a:r>
            <a:r>
              <a:rPr lang="en-US" b="1" baseline="0" dirty="0" smtClean="0"/>
              <a:t> certification is clearly in the public interest</a:t>
            </a:r>
            <a:r>
              <a:rPr lang="en-US" b="1" dirty="0" smtClean="0"/>
              <a:t>;</a:t>
            </a:r>
          </a:p>
          <a:p>
            <a:pPr lvl="1">
              <a:buFont typeface="Wingdings" pitchFamily="2" charset="2"/>
              <a:buChar char="v"/>
            </a:pPr>
            <a:r>
              <a:rPr lang="en-US" b="1" dirty="0" smtClean="0"/>
              <a:t>There are success models for board</a:t>
            </a:r>
            <a:r>
              <a:rPr lang="en-US" b="1" baseline="0" dirty="0" smtClean="0"/>
              <a:t> certification programs; and</a:t>
            </a:r>
            <a:endParaRPr lang="en-US" b="1" dirty="0" smtClean="0"/>
          </a:p>
          <a:p>
            <a:pPr lvl="1">
              <a:buFont typeface="Wingdings" pitchFamily="2" charset="2"/>
              <a:buChar char="v"/>
            </a:pPr>
            <a:r>
              <a:rPr lang="en-US" b="1" dirty="0" smtClean="0"/>
              <a:t>Board</a:t>
            </a:r>
            <a:r>
              <a:rPr lang="en-US" b="1" baseline="0" dirty="0" smtClean="0"/>
              <a:t> certification is supported by important</a:t>
            </a:r>
            <a:r>
              <a:rPr lang="en-US" b="1" dirty="0" smtClean="0"/>
              <a:t> </a:t>
            </a:r>
            <a:r>
              <a:rPr lang="en-US" b="1" baseline="0" dirty="0" smtClean="0"/>
              <a:t>segments of the bench and bar.</a:t>
            </a:r>
          </a:p>
          <a:p>
            <a:pPr marL="0" lvl="1" indent="0">
              <a:buFont typeface="Wingdings" pitchFamily="2" charset="2"/>
              <a:buNone/>
            </a:pPr>
            <a:endParaRPr lang="en-US" b="1" dirty="0" smtClean="0"/>
          </a:p>
        </p:txBody>
      </p:sp>
      <p:sp>
        <p:nvSpPr>
          <p:cNvPr id="6" name="Text Placeholder 5"/>
          <p:cNvSpPr>
            <a:spLocks noGrp="1"/>
          </p:cNvSpPr>
          <p:nvPr>
            <p:ph type="body" sz="quarter" idx="3"/>
          </p:nvPr>
        </p:nvSpPr>
        <p:spPr>
          <a:xfrm>
            <a:off x="4572000" y="838200"/>
            <a:ext cx="3200400" cy="548640"/>
          </a:xfrm>
        </p:spPr>
        <p:txBody>
          <a:bodyPr>
            <a:normAutofit/>
          </a:bodyPr>
          <a:lstStyle/>
          <a:p>
            <a:pPr algn="ctr"/>
            <a:r>
              <a:rPr lang="en-US" sz="2000" b="1" dirty="0" smtClean="0"/>
              <a:t>challenges</a:t>
            </a:r>
            <a:endParaRPr lang="en-US" sz="2000" b="1" dirty="0"/>
          </a:p>
        </p:txBody>
      </p:sp>
      <p:sp>
        <p:nvSpPr>
          <p:cNvPr id="7" name="Content Placeholder 6"/>
          <p:cNvSpPr>
            <a:spLocks noGrp="1"/>
          </p:cNvSpPr>
          <p:nvPr>
            <p:ph sz="quarter" idx="4"/>
          </p:nvPr>
        </p:nvSpPr>
        <p:spPr>
          <a:xfrm>
            <a:off x="4700016" y="1524000"/>
            <a:ext cx="3200400" cy="3286808"/>
          </a:xfrm>
        </p:spPr>
        <p:txBody>
          <a:bodyPr>
            <a:normAutofit fontScale="92500" lnSpcReduction="10000"/>
          </a:bodyPr>
          <a:lstStyle/>
          <a:p>
            <a:pPr lvl="1">
              <a:buClr>
                <a:srgbClr val="F96A1B"/>
              </a:buClr>
              <a:buFont typeface="Wingdings" pitchFamily="2" charset="2"/>
              <a:buChar char="v"/>
            </a:pPr>
            <a:r>
              <a:rPr lang="en-US" b="1" dirty="0">
                <a:solidFill>
                  <a:srgbClr val="000000"/>
                </a:solidFill>
              </a:rPr>
              <a:t> </a:t>
            </a:r>
            <a:r>
              <a:rPr lang="en-US" b="1" dirty="0" smtClean="0">
                <a:solidFill>
                  <a:srgbClr val="000000"/>
                </a:solidFill>
              </a:rPr>
              <a:t>Many</a:t>
            </a:r>
            <a:r>
              <a:rPr lang="en-US" b="1" baseline="0" dirty="0" smtClean="0">
                <a:solidFill>
                  <a:srgbClr val="000000"/>
                </a:solidFill>
              </a:rPr>
              <a:t> states still have restrictive limitations </a:t>
            </a:r>
            <a:r>
              <a:rPr lang="en-US" b="1" dirty="0" smtClean="0">
                <a:solidFill>
                  <a:srgbClr val="000000"/>
                </a:solidFill>
              </a:rPr>
              <a:t>pertaining to b</a:t>
            </a:r>
            <a:r>
              <a:rPr lang="en-US" b="1" baseline="0" dirty="0" smtClean="0">
                <a:solidFill>
                  <a:srgbClr val="000000"/>
                </a:solidFill>
              </a:rPr>
              <a:t>oard certification; and</a:t>
            </a:r>
          </a:p>
          <a:p>
            <a:pPr marL="0" lvl="1" indent="0">
              <a:buClr>
                <a:srgbClr val="F96A1B"/>
              </a:buClr>
              <a:buFont typeface="Wingdings" pitchFamily="2" charset="2"/>
              <a:buNone/>
            </a:pPr>
            <a:endParaRPr lang="en-US" b="1" baseline="0" dirty="0" smtClean="0">
              <a:solidFill>
                <a:srgbClr val="000000"/>
              </a:solidFill>
            </a:endParaRPr>
          </a:p>
          <a:p>
            <a:pPr lvl="1">
              <a:buClr>
                <a:srgbClr val="F96A1B"/>
              </a:buClr>
              <a:buFont typeface="Wingdings" pitchFamily="2" charset="2"/>
              <a:buChar char="v"/>
            </a:pPr>
            <a:r>
              <a:rPr lang="en-US" b="1" dirty="0" smtClean="0">
                <a:solidFill>
                  <a:srgbClr val="000000"/>
                </a:solidFill>
              </a:rPr>
              <a:t>Most lawyers</a:t>
            </a:r>
            <a:r>
              <a:rPr lang="en-US" b="1" baseline="0" dirty="0" smtClean="0">
                <a:solidFill>
                  <a:srgbClr val="000000"/>
                </a:solidFill>
              </a:rPr>
              <a:t> are not board certified and some may be reluctant to support board certification</a:t>
            </a:r>
            <a:r>
              <a:rPr lang="en-US" b="1" dirty="0" smtClean="0">
                <a:solidFill>
                  <a:srgbClr val="000000"/>
                </a:solidFill>
              </a:rPr>
              <a:t> for competitive reasons.</a:t>
            </a:r>
            <a:r>
              <a:rPr lang="en-US" b="1" baseline="0" dirty="0" smtClean="0">
                <a:solidFill>
                  <a:srgbClr val="000000"/>
                </a:solidFill>
              </a:rPr>
              <a:t> </a:t>
            </a:r>
            <a:r>
              <a:rPr lang="en-US" b="1" dirty="0" smtClean="0">
                <a:solidFill>
                  <a:srgbClr val="000000"/>
                </a:solidFill>
              </a:rPr>
              <a:t> </a:t>
            </a:r>
            <a:endParaRPr lang="en-US" b="1" dirty="0">
              <a:solidFill>
                <a:srgbClr val="000000"/>
              </a:solidFill>
            </a:endParaRPr>
          </a:p>
        </p:txBody>
      </p:sp>
    </p:spTree>
    <p:extLst>
      <p:ext uri="{BB962C8B-B14F-4D97-AF65-F5344CB8AC3E}">
        <p14:creationId xmlns:p14="http://schemas.microsoft.com/office/powerpoint/2010/main" val="134701197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1140" cy="1371600"/>
          </a:xfrm>
        </p:spPr>
        <p:txBody>
          <a:bodyPr/>
          <a:lstStyle/>
          <a:p>
            <a:pPr algn="ctr"/>
            <a:r>
              <a:rPr lang="en-US" sz="3600" cap="none" dirty="0" smtClean="0"/>
              <a:t>Enhanced Collaboration Between </a:t>
            </a:r>
            <a:br>
              <a:rPr lang="en-US" sz="3600" cap="none" dirty="0" smtClean="0"/>
            </a:br>
            <a:r>
              <a:rPr lang="en-US" sz="3600" cap="none" dirty="0" smtClean="0"/>
              <a:t>Board Certifying Organizations</a:t>
            </a:r>
          </a:p>
        </p:txBody>
      </p:sp>
      <p:sp>
        <p:nvSpPr>
          <p:cNvPr id="3" name="Content Placeholder 2"/>
          <p:cNvSpPr>
            <a:spLocks noGrp="1"/>
          </p:cNvSpPr>
          <p:nvPr>
            <p:ph idx="1"/>
          </p:nvPr>
        </p:nvSpPr>
        <p:spPr>
          <a:xfrm>
            <a:off x="457200" y="1447800"/>
            <a:ext cx="8229600" cy="3581400"/>
          </a:xfrm>
        </p:spPr>
        <p:txBody>
          <a:bodyPr>
            <a:noAutofit/>
          </a:bodyPr>
          <a:lstStyle/>
          <a:p>
            <a:pPr marL="288036" lvl="1" indent="-457200">
              <a:spcBef>
                <a:spcPts val="0"/>
              </a:spcBef>
              <a:buFont typeface="Wingdings" pitchFamily="2" charset="2"/>
              <a:buChar char="v"/>
            </a:pPr>
            <a:r>
              <a:rPr lang="en-US" sz="2800" dirty="0" smtClean="0">
                <a:latin typeface="Calibri"/>
                <a:ea typeface="Calibri"/>
                <a:cs typeface="Times New Roman"/>
              </a:rPr>
              <a:t>Progress Since 2010 ABA Roundtable</a:t>
            </a:r>
            <a:endParaRPr lang="en-US" sz="2800" dirty="0" smtClean="0">
              <a:effectLst/>
              <a:latin typeface="Calibri"/>
              <a:ea typeface="Calibri"/>
              <a:cs typeface="Times New Roman"/>
            </a:endParaRPr>
          </a:p>
          <a:p>
            <a:pPr marL="457200" marR="0" lvl="0" indent="-457200">
              <a:spcBef>
                <a:spcPts val="0"/>
              </a:spcBef>
              <a:buFont typeface="Wingdings" pitchFamily="2" charset="2"/>
              <a:buChar char="v"/>
            </a:pPr>
            <a:endParaRPr lang="en-US" sz="2800" dirty="0" smtClean="0">
              <a:effectLst/>
              <a:latin typeface="Calibri"/>
              <a:ea typeface="Calibri"/>
              <a:cs typeface="Times New Roman"/>
            </a:endParaRPr>
          </a:p>
          <a:p>
            <a:pPr marL="288036" lvl="1" indent="-457200">
              <a:spcBef>
                <a:spcPts val="0"/>
              </a:spcBef>
              <a:buFont typeface="Wingdings" pitchFamily="2" charset="2"/>
              <a:buChar char="v"/>
            </a:pPr>
            <a:r>
              <a:rPr lang="en-US" sz="2800" dirty="0" smtClean="0">
                <a:effectLst/>
                <a:latin typeface="Calibri"/>
                <a:ea typeface="Calibri"/>
                <a:cs typeface="Times New Roman"/>
              </a:rPr>
              <a:t>Possibilities and obstacles for sustained marketing </a:t>
            </a:r>
            <a:r>
              <a:rPr lang="en-US" sz="2800" dirty="0" smtClean="0">
                <a:latin typeface="Calibri"/>
                <a:ea typeface="Calibri"/>
                <a:cs typeface="Times New Roman"/>
              </a:rPr>
              <a:t>of l</a:t>
            </a:r>
            <a:r>
              <a:rPr lang="en-US" sz="2800" dirty="0" smtClean="0">
                <a:effectLst/>
                <a:latin typeface="Calibri"/>
                <a:ea typeface="Calibri"/>
                <a:cs typeface="Times New Roman"/>
              </a:rPr>
              <a:t>egal board certification generally</a:t>
            </a:r>
          </a:p>
          <a:p>
            <a:pPr marL="288036" lvl="1" indent="-457200">
              <a:spcBef>
                <a:spcPts val="0"/>
              </a:spcBef>
              <a:buFont typeface="Wingdings" pitchFamily="2" charset="2"/>
              <a:buChar char="v"/>
            </a:pPr>
            <a:endParaRPr lang="en-US" sz="2800" dirty="0" smtClean="0">
              <a:effectLst/>
              <a:latin typeface="Calibri"/>
              <a:ea typeface="Calibri"/>
              <a:cs typeface="Times New Roman"/>
            </a:endParaRPr>
          </a:p>
          <a:p>
            <a:pPr marL="288036" lvl="1" indent="-457200">
              <a:spcBef>
                <a:spcPts val="0"/>
              </a:spcBef>
              <a:buFont typeface="Wingdings" pitchFamily="2" charset="2"/>
              <a:buChar char="v"/>
            </a:pPr>
            <a:r>
              <a:rPr lang="en-US" sz="2800" dirty="0">
                <a:latin typeface="Calibri"/>
                <a:ea typeface="Calibri"/>
                <a:cs typeface="Times New Roman"/>
              </a:rPr>
              <a:t>Possibilities and obstacles for a consumer-oriented website covering all board certified attorneys nationally</a:t>
            </a:r>
          </a:p>
          <a:p>
            <a:pPr marL="288036" lvl="1" indent="-457200">
              <a:spcBef>
                <a:spcPts val="0"/>
              </a:spcBef>
              <a:buFont typeface="Wingdings" pitchFamily="2" charset="2"/>
              <a:buChar char="v"/>
            </a:pPr>
            <a:endParaRPr lang="en-US" sz="3200" dirty="0" smtClean="0">
              <a:effectLst/>
              <a:latin typeface="Calibri"/>
              <a:ea typeface="Calibri"/>
              <a:cs typeface="Times New Roman"/>
            </a:endParaRPr>
          </a:p>
          <a:p>
            <a:pPr marL="59436" lvl="2" indent="0">
              <a:spcBef>
                <a:spcPts val="0"/>
              </a:spcBef>
              <a:buNone/>
            </a:pPr>
            <a:endParaRPr lang="en-US" sz="3200" dirty="0" smtClean="0">
              <a:effectLst/>
              <a:latin typeface="Calibri"/>
              <a:ea typeface="Calibri"/>
              <a:cs typeface="Times New Roman"/>
            </a:endParaRPr>
          </a:p>
        </p:txBody>
      </p:sp>
    </p:spTree>
    <p:extLst>
      <p:ext uri="{BB962C8B-B14F-4D97-AF65-F5344CB8AC3E}">
        <p14:creationId xmlns:p14="http://schemas.microsoft.com/office/powerpoint/2010/main" val="98782417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b="1" dirty="0" smtClean="0"/>
              <a:t>Where We Are -- overview </a:t>
            </a:r>
            <a:endParaRPr lang="en-US" sz="3200" b="1" dirty="0"/>
          </a:p>
        </p:txBody>
      </p:sp>
      <p:sp>
        <p:nvSpPr>
          <p:cNvPr id="5" name="Content Placeholder 4"/>
          <p:cNvSpPr>
            <a:spLocks noGrp="1"/>
          </p:cNvSpPr>
          <p:nvPr>
            <p:ph idx="1"/>
          </p:nvPr>
        </p:nvSpPr>
        <p:spPr>
          <a:xfrm>
            <a:off x="716280" y="1066800"/>
            <a:ext cx="7711440" cy="3776172"/>
          </a:xfrm>
        </p:spPr>
        <p:txBody>
          <a:bodyPr>
            <a:normAutofit lnSpcReduction="10000"/>
          </a:bodyPr>
          <a:lstStyle/>
          <a:p>
            <a:pPr>
              <a:lnSpc>
                <a:spcPct val="150000"/>
              </a:lnSpc>
              <a:buClr>
                <a:schemeClr val="accent2"/>
              </a:buClr>
              <a:buFont typeface="Wingdings" pitchFamily="2" charset="2"/>
              <a:buChar char="v"/>
            </a:pPr>
            <a:r>
              <a:rPr lang="en-US" sz="2400" dirty="0" smtClean="0"/>
              <a:t>Objective of Legal Board Certification</a:t>
            </a:r>
          </a:p>
          <a:p>
            <a:pPr lvl="0">
              <a:lnSpc>
                <a:spcPct val="150000"/>
              </a:lnSpc>
              <a:buClr>
                <a:schemeClr val="accent2"/>
              </a:buClr>
              <a:buFont typeface="Wingdings" pitchFamily="2" charset="2"/>
              <a:buChar char="v"/>
            </a:pPr>
            <a:r>
              <a:rPr lang="en-US" sz="2400" dirty="0" smtClean="0"/>
              <a:t>Development of Board Certification in Medicine</a:t>
            </a:r>
          </a:p>
          <a:p>
            <a:pPr lvl="0">
              <a:lnSpc>
                <a:spcPct val="150000"/>
              </a:lnSpc>
              <a:buClr>
                <a:schemeClr val="accent2"/>
              </a:buClr>
              <a:buFont typeface="Wingdings" pitchFamily="2" charset="2"/>
              <a:buChar char="v"/>
            </a:pPr>
            <a:r>
              <a:rPr lang="en-US" sz="2400" dirty="0" smtClean="0"/>
              <a:t>Brief History of Legal Board Certification</a:t>
            </a:r>
          </a:p>
          <a:p>
            <a:pPr lvl="0">
              <a:lnSpc>
                <a:spcPct val="150000"/>
              </a:lnSpc>
              <a:buClr>
                <a:schemeClr val="accent2"/>
              </a:buClr>
              <a:buFont typeface="Wingdings" pitchFamily="2" charset="2"/>
              <a:buChar char="v"/>
            </a:pPr>
            <a:r>
              <a:rPr lang="en-US" sz="2400" dirty="0" smtClean="0"/>
              <a:t>Understanding the Legal Market</a:t>
            </a:r>
          </a:p>
          <a:p>
            <a:pPr lvl="0">
              <a:lnSpc>
                <a:spcPct val="150000"/>
              </a:lnSpc>
              <a:buClr>
                <a:schemeClr val="accent2"/>
              </a:buClr>
              <a:buFont typeface="Wingdings" pitchFamily="2" charset="2"/>
              <a:buChar char="v"/>
            </a:pPr>
            <a:r>
              <a:rPr lang="en-US" sz="2400" dirty="0" smtClean="0"/>
              <a:t>Legal Issues Relating to Board Certification</a:t>
            </a:r>
          </a:p>
          <a:p>
            <a:pPr lvl="0">
              <a:lnSpc>
                <a:spcPct val="150000"/>
              </a:lnSpc>
              <a:buClr>
                <a:schemeClr val="accent2"/>
              </a:buClr>
              <a:buFont typeface="Wingdings" pitchFamily="2" charset="2"/>
              <a:buChar char="v"/>
            </a:pPr>
            <a:r>
              <a:rPr lang="en-US" sz="2400" dirty="0" smtClean="0"/>
              <a:t>How the Public Selects Lawyers</a:t>
            </a:r>
          </a:p>
        </p:txBody>
      </p:sp>
    </p:spTree>
    <p:extLst>
      <p:ext uri="{BB962C8B-B14F-4D97-AF65-F5344CB8AC3E}">
        <p14:creationId xmlns:p14="http://schemas.microsoft.com/office/powerpoint/2010/main" val="55481405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9106"/>
            <a:ext cx="1137231" cy="115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198" y="457200"/>
            <a:ext cx="1109857" cy="108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785" y="532550"/>
            <a:ext cx="1202345" cy="108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640" y="468369"/>
            <a:ext cx="1233958" cy="11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0292" y="457200"/>
            <a:ext cx="1068325" cy="114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030" y="2673189"/>
            <a:ext cx="2145923" cy="76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9419" y="2213994"/>
            <a:ext cx="1204366" cy="119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3829" y="1869500"/>
            <a:ext cx="912596" cy="15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7628" y="2152784"/>
            <a:ext cx="1291947" cy="123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05802" y="2088776"/>
            <a:ext cx="1538197" cy="126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4376861"/>
            <a:ext cx="2674886" cy="58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0533" y="3885629"/>
            <a:ext cx="1355891" cy="108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92041" y="4426847"/>
            <a:ext cx="3766576" cy="53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5381" y="5306568"/>
            <a:ext cx="4053238" cy="140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9870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500" fill="hold"/>
                                        <p:tgtEl>
                                          <p:spTgt spid="1029"/>
                                        </p:tgtEl>
                                        <p:attrNameLst>
                                          <p:attrName>ppt_x</p:attrName>
                                        </p:attrNameLst>
                                      </p:cBhvr>
                                      <p:tavLst>
                                        <p:tav tm="0">
                                          <p:val>
                                            <p:strVal val="#ppt_x"/>
                                          </p:val>
                                        </p:tav>
                                        <p:tav tm="100000">
                                          <p:val>
                                            <p:strVal val="#ppt_x"/>
                                          </p:val>
                                        </p:tav>
                                      </p:tavLst>
                                    </p:anim>
                                    <p:anim calcmode="lin" valueType="num">
                                      <p:cBhvr additive="base">
                                        <p:cTn id="23" dur="500" fill="hold"/>
                                        <p:tgtEl>
                                          <p:spTgt spid="10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500" fill="hold"/>
                                        <p:tgtEl>
                                          <p:spTgt spid="1030"/>
                                        </p:tgtEl>
                                        <p:attrNameLst>
                                          <p:attrName>ppt_x</p:attrName>
                                        </p:attrNameLst>
                                      </p:cBhvr>
                                      <p:tavLst>
                                        <p:tav tm="0">
                                          <p:val>
                                            <p:strVal val="#ppt_x"/>
                                          </p:val>
                                        </p:tav>
                                        <p:tav tm="100000">
                                          <p:val>
                                            <p:strVal val="#ppt_x"/>
                                          </p:val>
                                        </p:tav>
                                      </p:tavLst>
                                    </p:anim>
                                    <p:anim calcmode="lin" valueType="num">
                                      <p:cBhvr additive="base">
                                        <p:cTn id="28" dur="500" fill="hold"/>
                                        <p:tgtEl>
                                          <p:spTgt spid="103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31"/>
                                        </p:tgtEl>
                                        <p:attrNameLst>
                                          <p:attrName>style.visibility</p:attrName>
                                        </p:attrNameLst>
                                      </p:cBhvr>
                                      <p:to>
                                        <p:strVal val="visible"/>
                                      </p:to>
                                    </p:set>
                                    <p:anim calcmode="lin" valueType="num">
                                      <p:cBhvr additive="base">
                                        <p:cTn id="32" dur="500" fill="hold"/>
                                        <p:tgtEl>
                                          <p:spTgt spid="1031"/>
                                        </p:tgtEl>
                                        <p:attrNameLst>
                                          <p:attrName>ppt_x</p:attrName>
                                        </p:attrNameLst>
                                      </p:cBhvr>
                                      <p:tavLst>
                                        <p:tav tm="0">
                                          <p:val>
                                            <p:strVal val="#ppt_x"/>
                                          </p:val>
                                        </p:tav>
                                        <p:tav tm="100000">
                                          <p:val>
                                            <p:strVal val="#ppt_x"/>
                                          </p:val>
                                        </p:tav>
                                      </p:tavLst>
                                    </p:anim>
                                    <p:anim calcmode="lin" valueType="num">
                                      <p:cBhvr additive="base">
                                        <p:cTn id="33" dur="500" fill="hold"/>
                                        <p:tgtEl>
                                          <p:spTgt spid="103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additive="base">
                                        <p:cTn id="37" dur="500" fill="hold"/>
                                        <p:tgtEl>
                                          <p:spTgt spid="1032"/>
                                        </p:tgtEl>
                                        <p:attrNameLst>
                                          <p:attrName>ppt_x</p:attrName>
                                        </p:attrNameLst>
                                      </p:cBhvr>
                                      <p:tavLst>
                                        <p:tav tm="0">
                                          <p:val>
                                            <p:strVal val="#ppt_x"/>
                                          </p:val>
                                        </p:tav>
                                        <p:tav tm="100000">
                                          <p:val>
                                            <p:strVal val="#ppt_x"/>
                                          </p:val>
                                        </p:tav>
                                      </p:tavLst>
                                    </p:anim>
                                    <p:anim calcmode="lin" valueType="num">
                                      <p:cBhvr additive="base">
                                        <p:cTn id="38" dur="500" fill="hold"/>
                                        <p:tgtEl>
                                          <p:spTgt spid="103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033"/>
                                        </p:tgtEl>
                                        <p:attrNameLst>
                                          <p:attrName>style.visibility</p:attrName>
                                        </p:attrNameLst>
                                      </p:cBhvr>
                                      <p:to>
                                        <p:strVal val="visible"/>
                                      </p:to>
                                    </p:set>
                                    <p:anim calcmode="lin" valueType="num">
                                      <p:cBhvr additive="base">
                                        <p:cTn id="42" dur="500" fill="hold"/>
                                        <p:tgtEl>
                                          <p:spTgt spid="1033"/>
                                        </p:tgtEl>
                                        <p:attrNameLst>
                                          <p:attrName>ppt_x</p:attrName>
                                        </p:attrNameLst>
                                      </p:cBhvr>
                                      <p:tavLst>
                                        <p:tav tm="0">
                                          <p:val>
                                            <p:strVal val="#ppt_x"/>
                                          </p:val>
                                        </p:tav>
                                        <p:tav tm="100000">
                                          <p:val>
                                            <p:strVal val="#ppt_x"/>
                                          </p:val>
                                        </p:tav>
                                      </p:tavLst>
                                    </p:anim>
                                    <p:anim calcmode="lin" valueType="num">
                                      <p:cBhvr additive="base">
                                        <p:cTn id="43" dur="500" fill="hold"/>
                                        <p:tgtEl>
                                          <p:spTgt spid="10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034"/>
                                        </p:tgtEl>
                                        <p:attrNameLst>
                                          <p:attrName>style.visibility</p:attrName>
                                        </p:attrNameLst>
                                      </p:cBhvr>
                                      <p:to>
                                        <p:strVal val="visible"/>
                                      </p:to>
                                    </p:set>
                                    <p:anim calcmode="lin" valueType="num">
                                      <p:cBhvr additive="base">
                                        <p:cTn id="47" dur="500" fill="hold"/>
                                        <p:tgtEl>
                                          <p:spTgt spid="1034"/>
                                        </p:tgtEl>
                                        <p:attrNameLst>
                                          <p:attrName>ppt_x</p:attrName>
                                        </p:attrNameLst>
                                      </p:cBhvr>
                                      <p:tavLst>
                                        <p:tav tm="0">
                                          <p:val>
                                            <p:strVal val="#ppt_x"/>
                                          </p:val>
                                        </p:tav>
                                        <p:tav tm="100000">
                                          <p:val>
                                            <p:strVal val="#ppt_x"/>
                                          </p:val>
                                        </p:tav>
                                      </p:tavLst>
                                    </p:anim>
                                    <p:anim calcmode="lin" valueType="num">
                                      <p:cBhvr additive="base">
                                        <p:cTn id="48" dur="500" fill="hold"/>
                                        <p:tgtEl>
                                          <p:spTgt spid="103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035"/>
                                        </p:tgtEl>
                                        <p:attrNameLst>
                                          <p:attrName>style.visibility</p:attrName>
                                        </p:attrNameLst>
                                      </p:cBhvr>
                                      <p:to>
                                        <p:strVal val="visible"/>
                                      </p:to>
                                    </p:set>
                                    <p:anim calcmode="lin" valueType="num">
                                      <p:cBhvr additive="base">
                                        <p:cTn id="52" dur="500" fill="hold"/>
                                        <p:tgtEl>
                                          <p:spTgt spid="1035"/>
                                        </p:tgtEl>
                                        <p:attrNameLst>
                                          <p:attrName>ppt_x</p:attrName>
                                        </p:attrNameLst>
                                      </p:cBhvr>
                                      <p:tavLst>
                                        <p:tav tm="0">
                                          <p:val>
                                            <p:strVal val="#ppt_x"/>
                                          </p:val>
                                        </p:tav>
                                        <p:tav tm="100000">
                                          <p:val>
                                            <p:strVal val="#ppt_x"/>
                                          </p:val>
                                        </p:tav>
                                      </p:tavLst>
                                    </p:anim>
                                    <p:anim calcmode="lin" valueType="num">
                                      <p:cBhvr additive="base">
                                        <p:cTn id="53" dur="500" fill="hold"/>
                                        <p:tgtEl>
                                          <p:spTgt spid="103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036"/>
                                        </p:tgtEl>
                                        <p:attrNameLst>
                                          <p:attrName>style.visibility</p:attrName>
                                        </p:attrNameLst>
                                      </p:cBhvr>
                                      <p:to>
                                        <p:strVal val="visible"/>
                                      </p:to>
                                    </p:set>
                                    <p:anim calcmode="lin" valueType="num">
                                      <p:cBhvr additive="base">
                                        <p:cTn id="57" dur="500" fill="hold"/>
                                        <p:tgtEl>
                                          <p:spTgt spid="1036"/>
                                        </p:tgtEl>
                                        <p:attrNameLst>
                                          <p:attrName>ppt_x</p:attrName>
                                        </p:attrNameLst>
                                      </p:cBhvr>
                                      <p:tavLst>
                                        <p:tav tm="0">
                                          <p:val>
                                            <p:strVal val="#ppt_x"/>
                                          </p:val>
                                        </p:tav>
                                        <p:tav tm="100000">
                                          <p:val>
                                            <p:strVal val="#ppt_x"/>
                                          </p:val>
                                        </p:tav>
                                      </p:tavLst>
                                    </p:anim>
                                    <p:anim calcmode="lin" valueType="num">
                                      <p:cBhvr additive="base">
                                        <p:cTn id="58" dur="500" fill="hold"/>
                                        <p:tgtEl>
                                          <p:spTgt spid="10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037"/>
                                        </p:tgtEl>
                                        <p:attrNameLst>
                                          <p:attrName>style.visibility</p:attrName>
                                        </p:attrNameLst>
                                      </p:cBhvr>
                                      <p:to>
                                        <p:strVal val="visible"/>
                                      </p:to>
                                    </p:set>
                                    <p:anim calcmode="lin" valueType="num">
                                      <p:cBhvr additive="base">
                                        <p:cTn id="62" dur="500" fill="hold"/>
                                        <p:tgtEl>
                                          <p:spTgt spid="1037"/>
                                        </p:tgtEl>
                                        <p:attrNameLst>
                                          <p:attrName>ppt_x</p:attrName>
                                        </p:attrNameLst>
                                      </p:cBhvr>
                                      <p:tavLst>
                                        <p:tav tm="0">
                                          <p:val>
                                            <p:strVal val="#ppt_x"/>
                                          </p:val>
                                        </p:tav>
                                        <p:tav tm="100000">
                                          <p:val>
                                            <p:strVal val="#ppt_x"/>
                                          </p:val>
                                        </p:tav>
                                      </p:tavLst>
                                    </p:anim>
                                    <p:anim calcmode="lin" valueType="num">
                                      <p:cBhvr additive="base">
                                        <p:cTn id="63" dur="500" fill="hold"/>
                                        <p:tgtEl>
                                          <p:spTgt spid="10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038"/>
                                        </p:tgtEl>
                                        <p:attrNameLst>
                                          <p:attrName>style.visibility</p:attrName>
                                        </p:attrNameLst>
                                      </p:cBhvr>
                                      <p:to>
                                        <p:strVal val="visible"/>
                                      </p:to>
                                    </p:set>
                                    <p:anim calcmode="lin" valueType="num">
                                      <p:cBhvr additive="base">
                                        <p:cTn id="67" dur="500" fill="hold"/>
                                        <p:tgtEl>
                                          <p:spTgt spid="1038"/>
                                        </p:tgtEl>
                                        <p:attrNameLst>
                                          <p:attrName>ppt_x</p:attrName>
                                        </p:attrNameLst>
                                      </p:cBhvr>
                                      <p:tavLst>
                                        <p:tav tm="0">
                                          <p:val>
                                            <p:strVal val="#ppt_x"/>
                                          </p:val>
                                        </p:tav>
                                        <p:tav tm="100000">
                                          <p:val>
                                            <p:strVal val="#ppt_x"/>
                                          </p:val>
                                        </p:tav>
                                      </p:tavLst>
                                    </p:anim>
                                    <p:anim calcmode="lin" valueType="num">
                                      <p:cBhvr additive="base">
                                        <p:cTn id="68" dur="500" fill="hold"/>
                                        <p:tgtEl>
                                          <p:spTgt spid="103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039"/>
                                        </p:tgtEl>
                                        <p:attrNameLst>
                                          <p:attrName>style.visibility</p:attrName>
                                        </p:attrNameLst>
                                      </p:cBhvr>
                                      <p:to>
                                        <p:strVal val="visible"/>
                                      </p:to>
                                    </p:set>
                                    <p:anim calcmode="lin" valueType="num">
                                      <p:cBhvr additive="base">
                                        <p:cTn id="72" dur="500" fill="hold"/>
                                        <p:tgtEl>
                                          <p:spTgt spid="1039"/>
                                        </p:tgtEl>
                                        <p:attrNameLst>
                                          <p:attrName>ppt_x</p:attrName>
                                        </p:attrNameLst>
                                      </p:cBhvr>
                                      <p:tavLst>
                                        <p:tav tm="0">
                                          <p:val>
                                            <p:strVal val="#ppt_x"/>
                                          </p:val>
                                        </p:tav>
                                        <p:tav tm="100000">
                                          <p:val>
                                            <p:strVal val="#ppt_x"/>
                                          </p:val>
                                        </p:tav>
                                      </p:tavLst>
                                    </p:anim>
                                    <p:anim calcmode="lin" valueType="num">
                                      <p:cBhvr additive="base">
                                        <p:cTn id="73" dur="500" fill="hold"/>
                                        <p:tgtEl>
                                          <p:spTgt spid="10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700" y="5088883"/>
            <a:ext cx="2111335" cy="173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858" y="5088881"/>
            <a:ext cx="2498484" cy="173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05" y="0"/>
            <a:ext cx="5496963" cy="507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9858" y="-1"/>
            <a:ext cx="3640017" cy="522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49169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kern="1200" cap="all" baseline="0" dirty="0" smtClean="0">
                <a:solidFill>
                  <a:schemeClr val="tx1"/>
                </a:solidFill>
                <a:effectLst/>
                <a:latin typeface="+mj-lt"/>
                <a:ea typeface="+mj-ea"/>
                <a:cs typeface="+mj-cs"/>
              </a:rPr>
              <a:t>Progress Since 2010 ABA Roundtable</a:t>
            </a:r>
            <a:endParaRPr lang="en-US" sz="2800" dirty="0" smtClean="0">
              <a:effectLst/>
            </a:endParaRPr>
          </a:p>
          <a:p>
            <a:endParaRPr lang="en-US" dirty="0"/>
          </a:p>
        </p:txBody>
      </p:sp>
      <p:sp>
        <p:nvSpPr>
          <p:cNvPr id="3" name="Content Placeholder 2"/>
          <p:cNvSpPr>
            <a:spLocks noGrp="1"/>
          </p:cNvSpPr>
          <p:nvPr>
            <p:ph idx="1"/>
          </p:nvPr>
        </p:nvSpPr>
        <p:spPr>
          <a:xfrm>
            <a:off x="811530" y="838200"/>
            <a:ext cx="7520940" cy="3579849"/>
          </a:xfrm>
        </p:spPr>
        <p:txBody>
          <a:bodyPr>
            <a:noAutofit/>
          </a:bodyPr>
          <a:lstStyle/>
          <a:p>
            <a:r>
              <a:rPr lang="en-US" sz="2000" u="sng" dirty="0"/>
              <a:t>2010 Roundtable Session Reports </a:t>
            </a:r>
            <a:r>
              <a:rPr lang="en-US" sz="2000" b="0" dirty="0" smtClean="0"/>
              <a:t>… </a:t>
            </a:r>
            <a:r>
              <a:rPr lang="en-US" sz="2000" dirty="0" smtClean="0"/>
              <a:t>Task </a:t>
            </a:r>
            <a:r>
              <a:rPr lang="en-US" sz="2000" dirty="0"/>
              <a:t>Force on Public </a:t>
            </a:r>
            <a:r>
              <a:rPr lang="en-US" sz="2000" dirty="0" smtClean="0"/>
              <a:t>Outreach</a:t>
            </a:r>
          </a:p>
          <a:p>
            <a:pPr indent="0"/>
            <a:r>
              <a:rPr lang="en-US" sz="2000" b="0" dirty="0" smtClean="0"/>
              <a:t>Imperative </a:t>
            </a:r>
            <a:r>
              <a:rPr lang="en-US" sz="2000" b="0" dirty="0"/>
              <a:t>to market to attorneys and the public to tell the benefits. </a:t>
            </a:r>
            <a:endParaRPr lang="en-US" sz="2000" b="0" dirty="0" smtClean="0"/>
          </a:p>
          <a:p>
            <a:pPr indent="0"/>
            <a:r>
              <a:rPr lang="en-US" sz="2000" b="0" dirty="0" smtClean="0"/>
              <a:t>Have </a:t>
            </a:r>
            <a:r>
              <a:rPr lang="en-US" sz="2000" b="0" dirty="0"/>
              <a:t>uniformity with logo or even attorneys can identify themselves with initials behind name. </a:t>
            </a:r>
            <a:endParaRPr lang="en-US" sz="2000" b="0" dirty="0" smtClean="0"/>
          </a:p>
          <a:p>
            <a:pPr indent="0"/>
            <a:r>
              <a:rPr lang="en-US" sz="2000" b="0" dirty="0" smtClean="0"/>
              <a:t>Everyone </a:t>
            </a:r>
            <a:r>
              <a:rPr lang="en-US" sz="2000" b="0" dirty="0"/>
              <a:t>liked Texas logo of simple “Board Certified.” </a:t>
            </a:r>
            <a:endParaRPr lang="en-US" sz="2000" b="0" dirty="0" smtClean="0"/>
          </a:p>
          <a:p>
            <a:pPr indent="0"/>
            <a:r>
              <a:rPr lang="en-US" sz="2000" b="0" dirty="0" smtClean="0"/>
              <a:t>Frustration </a:t>
            </a:r>
            <a:r>
              <a:rPr lang="en-US" sz="2000" b="0" dirty="0"/>
              <a:t>that have been talking about for years but nothing has been done. </a:t>
            </a:r>
            <a:endParaRPr lang="en-US" sz="2000" b="0" dirty="0" smtClean="0"/>
          </a:p>
          <a:p>
            <a:pPr indent="0"/>
            <a:r>
              <a:rPr lang="en-US" sz="2000" b="0" dirty="0" smtClean="0"/>
              <a:t>We </a:t>
            </a:r>
            <a:r>
              <a:rPr lang="en-US" sz="2000" b="0" dirty="0"/>
              <a:t>want to stay in communication through </a:t>
            </a:r>
            <a:r>
              <a:rPr lang="en-US" sz="2000" b="0" dirty="0" err="1"/>
              <a:t>listserve</a:t>
            </a:r>
            <a:r>
              <a:rPr lang="en-US" sz="2000" b="0" dirty="0"/>
              <a:t> throughout year.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040" y="5410200"/>
            <a:ext cx="284783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68264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800" kern="1200" cap="all" baseline="0" dirty="0" smtClean="0">
                <a:solidFill>
                  <a:schemeClr val="tx1"/>
                </a:solidFill>
                <a:effectLst/>
                <a:latin typeface="+mj-lt"/>
                <a:ea typeface="+mj-ea"/>
                <a:cs typeface="+mj-cs"/>
              </a:rPr>
              <a:t>Progress Since 2010 ABA Roundtable</a:t>
            </a:r>
            <a:endParaRPr lang="en-US" sz="2800" dirty="0" smtClean="0">
              <a:effectLst/>
            </a:endParaRPr>
          </a:p>
          <a:p>
            <a:endParaRPr lang="en-US" dirty="0"/>
          </a:p>
        </p:txBody>
      </p:sp>
      <p:sp>
        <p:nvSpPr>
          <p:cNvPr id="3" name="Content Placeholder 2"/>
          <p:cNvSpPr>
            <a:spLocks noGrp="1"/>
          </p:cNvSpPr>
          <p:nvPr>
            <p:ph idx="1"/>
          </p:nvPr>
        </p:nvSpPr>
        <p:spPr>
          <a:xfrm>
            <a:off x="811530" y="2057400"/>
            <a:ext cx="7520940" cy="1371600"/>
          </a:xfrm>
        </p:spPr>
        <p:txBody>
          <a:bodyPr>
            <a:noAutofit/>
          </a:bodyPr>
          <a:lstStyle/>
          <a:p>
            <a:pPr indent="0"/>
            <a:r>
              <a:rPr lang="en-US" sz="3200" b="0" dirty="0" smtClean="0"/>
              <a:t>Quarterly Conference Calls??</a:t>
            </a:r>
            <a:endParaRPr lang="en-US" sz="3200" b="0" dirty="0"/>
          </a:p>
        </p:txBody>
      </p:sp>
    </p:spTree>
    <p:extLst>
      <p:ext uri="{BB962C8B-B14F-4D97-AF65-F5344CB8AC3E}">
        <p14:creationId xmlns:p14="http://schemas.microsoft.com/office/powerpoint/2010/main" val="164373681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905000"/>
            <a:ext cx="7520940" cy="1524000"/>
          </a:xfrm>
        </p:spPr>
        <p:txBody>
          <a:bodyPr/>
          <a:lstStyle/>
          <a:p>
            <a:r>
              <a:rPr lang="en-US" sz="3600" cap="none" dirty="0" smtClean="0"/>
              <a:t>Possibilities and Obstacles for Sustained Marketing of Legal Board Certification Generally</a:t>
            </a:r>
          </a:p>
          <a:p>
            <a:endParaRPr lang="en-US" dirty="0"/>
          </a:p>
        </p:txBody>
      </p:sp>
    </p:spTree>
    <p:extLst>
      <p:ext uri="{BB962C8B-B14F-4D97-AF65-F5344CB8AC3E}">
        <p14:creationId xmlns:p14="http://schemas.microsoft.com/office/powerpoint/2010/main" val="360237562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1524000"/>
            <a:ext cx="7520940" cy="2286000"/>
          </a:xfrm>
        </p:spPr>
        <p:txBody>
          <a:bodyPr/>
          <a:lstStyle/>
          <a:p>
            <a:r>
              <a:rPr lang="en-US" sz="3600" cap="none" dirty="0" smtClean="0"/>
              <a:t>Possibilities and Obstacles for a Consumer-Oriented Website Covering All Board Certified Attorneys Nationally</a:t>
            </a:r>
          </a:p>
          <a:p>
            <a:endParaRPr lang="en-US" dirty="0"/>
          </a:p>
        </p:txBody>
      </p:sp>
    </p:spTree>
    <p:extLst>
      <p:ext uri="{BB962C8B-B14F-4D97-AF65-F5344CB8AC3E}">
        <p14:creationId xmlns:p14="http://schemas.microsoft.com/office/powerpoint/2010/main" val="325045650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083040" cy="1591056"/>
          </a:xfrm>
        </p:spPr>
        <p:txBody>
          <a:bodyPr/>
          <a:lstStyle/>
          <a:p>
            <a:pPr algn="ctr"/>
            <a:r>
              <a:rPr lang="en-US" sz="3200" cap="none" dirty="0" smtClean="0"/>
              <a:t>Enhanced Collaboration Between Board Certifying Organizations and Law Schools</a:t>
            </a:r>
          </a:p>
        </p:txBody>
      </p:sp>
    </p:spTree>
    <p:extLst>
      <p:ext uri="{BB962C8B-B14F-4D97-AF65-F5344CB8AC3E}">
        <p14:creationId xmlns:p14="http://schemas.microsoft.com/office/powerpoint/2010/main" val="339462272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828799"/>
          </a:xfrm>
        </p:spPr>
        <p:txBody>
          <a:bodyPr>
            <a:noAutofit/>
          </a:bodyPr>
          <a:lstStyle/>
          <a:p>
            <a:pPr marR="0" lvl="0" algn="l">
              <a:spcBef>
                <a:spcPts val="0"/>
              </a:spcBef>
            </a:pPr>
            <a:r>
              <a:rPr lang="en-US" sz="3600" cap="none" dirty="0" smtClean="0">
                <a:effectLst/>
                <a:ea typeface="Calibri"/>
                <a:cs typeface="Times New Roman"/>
              </a:rPr>
              <a:t>Potential Collaborative Strategy in Conjunction with One</a:t>
            </a:r>
            <a:r>
              <a:rPr lang="en-US" sz="3600" cap="none" baseline="0" dirty="0" smtClean="0">
                <a:effectLst/>
                <a:ea typeface="Calibri"/>
                <a:cs typeface="Times New Roman"/>
              </a:rPr>
              <a:t> or More</a:t>
            </a:r>
            <a:r>
              <a:rPr lang="en-US" sz="3600" cap="none" dirty="0" smtClean="0">
                <a:effectLst/>
                <a:ea typeface="Calibri"/>
                <a:cs typeface="Times New Roman"/>
              </a:rPr>
              <a:t> For-Profit Organizations</a:t>
            </a:r>
            <a:endParaRPr lang="en-US" sz="3600" cap="none" dirty="0"/>
          </a:p>
        </p:txBody>
      </p:sp>
    </p:spTree>
    <p:extLst>
      <p:ext uri="{BB962C8B-B14F-4D97-AF65-F5344CB8AC3E}">
        <p14:creationId xmlns:p14="http://schemas.microsoft.com/office/powerpoint/2010/main" val="84650755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R="0" lvl="0">
              <a:spcBef>
                <a:spcPts val="0"/>
              </a:spcBef>
            </a:pPr>
            <a:r>
              <a:rPr lang="en-US" sz="4400" dirty="0" smtClean="0">
                <a:effectLst/>
                <a:latin typeface="+mj-lt"/>
                <a:ea typeface="Calibri"/>
                <a:cs typeface="Times New Roman"/>
              </a:rPr>
              <a:t>Questions, Comments and Discussion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3797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667000"/>
          </a:xfrm>
        </p:spPr>
        <p:txBody>
          <a:bodyPr>
            <a:noAutofit/>
          </a:bodyPr>
          <a:lstStyle/>
          <a:p>
            <a:pPr marL="457200" marR="0" lvl="1" indent="0">
              <a:spcBef>
                <a:spcPts val="0"/>
              </a:spcBef>
              <a:spcAft>
                <a:spcPts val="0"/>
              </a:spcAft>
              <a:buFont typeface="Courier New"/>
              <a:buNone/>
            </a:pPr>
            <a:r>
              <a:rPr lang="en-US" sz="4400" dirty="0" smtClean="0">
                <a:effectLst/>
                <a:latin typeface="+mj-lt"/>
                <a:ea typeface="Calibri"/>
                <a:cs typeface="Times New Roman"/>
              </a:rPr>
              <a:t>Objective of </a:t>
            </a:r>
            <a:r>
              <a:rPr lang="en-US" sz="4400" dirty="0" smtClean="0">
                <a:latin typeface="+mj-lt"/>
                <a:ea typeface="Calibri"/>
                <a:cs typeface="Times New Roman"/>
              </a:rPr>
              <a:t>Legal </a:t>
            </a:r>
            <a:r>
              <a:rPr lang="en-US" sz="4400" dirty="0" smtClean="0">
                <a:effectLst/>
                <a:latin typeface="+mj-lt"/>
                <a:ea typeface="Calibri"/>
                <a:cs typeface="Times New Roman"/>
              </a:rPr>
              <a:t>Board Certification</a:t>
            </a:r>
            <a:endParaRPr lang="en-US" sz="4400" dirty="0">
              <a:latin typeface="+mj-lt"/>
            </a:endParaRPr>
          </a:p>
        </p:txBody>
      </p:sp>
    </p:spTree>
    <p:extLst>
      <p:ext uri="{BB962C8B-B14F-4D97-AF65-F5344CB8AC3E}">
        <p14:creationId xmlns:p14="http://schemas.microsoft.com/office/powerpoint/2010/main" val="69225075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Calibri"/>
                <a:cs typeface="Times New Roman"/>
              </a:rPr>
              <a:t>Objective of Legal board certification</a:t>
            </a:r>
            <a:endParaRPr lang="en-US" dirty="0"/>
          </a:p>
        </p:txBody>
      </p:sp>
      <p:sp>
        <p:nvSpPr>
          <p:cNvPr id="3" name="Content Placeholder 2"/>
          <p:cNvSpPr>
            <a:spLocks noGrp="1"/>
          </p:cNvSpPr>
          <p:nvPr>
            <p:ph idx="1"/>
          </p:nvPr>
        </p:nvSpPr>
        <p:spPr/>
        <p:txBody>
          <a:bodyPr>
            <a:normAutofit/>
          </a:bodyPr>
          <a:lstStyle/>
          <a:p>
            <a:endParaRPr lang="en-US" dirty="0" smtClean="0"/>
          </a:p>
          <a:p>
            <a:pPr algn="ctr"/>
            <a:r>
              <a:rPr lang="en-US" sz="2400" dirty="0" smtClean="0"/>
              <a:t>Primary Objective: </a:t>
            </a:r>
          </a:p>
          <a:p>
            <a:pPr algn="ctr"/>
            <a:r>
              <a:rPr lang="en-US" sz="2400" dirty="0" smtClean="0"/>
              <a:t>Provide reliable means for the public to find attorneys specialized in relevant field</a:t>
            </a:r>
          </a:p>
          <a:p>
            <a:endParaRPr lang="en-US" sz="2400" dirty="0" smtClean="0"/>
          </a:p>
          <a:p>
            <a:pPr algn="ctr"/>
            <a:r>
              <a:rPr lang="en-US" sz="2400" dirty="0" smtClean="0"/>
              <a:t>Supporting Assumption: </a:t>
            </a:r>
          </a:p>
          <a:p>
            <a:pPr algn="ctr"/>
            <a:r>
              <a:rPr lang="en-US" sz="2400" dirty="0" smtClean="0"/>
              <a:t>The legal profession as a whole benefits as the public is better served and informed</a:t>
            </a:r>
          </a:p>
          <a:p>
            <a:endParaRPr lang="en-US" sz="2600" dirty="0" smtClean="0"/>
          </a:p>
          <a:p>
            <a:endParaRPr lang="en-US" dirty="0"/>
          </a:p>
        </p:txBody>
      </p:sp>
    </p:spTree>
    <p:extLst>
      <p:ext uri="{BB962C8B-B14F-4D97-AF65-F5344CB8AC3E}">
        <p14:creationId xmlns:p14="http://schemas.microsoft.com/office/powerpoint/2010/main" val="356103223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48640"/>
          </a:xfrm>
        </p:spPr>
        <p:txBody>
          <a:bodyPr/>
          <a:lstStyle/>
          <a:p>
            <a:r>
              <a:rPr lang="en-US" sz="2000" b="1" dirty="0" smtClean="0"/>
              <a:t>Attorney Board Certification program goals According to the north Carolina’s Board of Legal Specialty Certification</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0171428"/>
              </p:ext>
            </p:extLst>
          </p:nvPr>
        </p:nvGraphicFramePr>
        <p:xfrm>
          <a:off x="811530" y="1066800"/>
          <a:ext cx="7520940" cy="380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28011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667000"/>
          </a:xfrm>
        </p:spPr>
        <p:txBody>
          <a:bodyPr>
            <a:noAutofit/>
          </a:bodyPr>
          <a:lstStyle/>
          <a:p>
            <a:pPr marL="457200" marR="0" lvl="1" indent="0">
              <a:spcBef>
                <a:spcPts val="0"/>
              </a:spcBef>
              <a:spcAft>
                <a:spcPts val="0"/>
              </a:spcAft>
              <a:buFont typeface="Courier New"/>
              <a:buNone/>
            </a:pPr>
            <a:r>
              <a:rPr lang="en-US" sz="4400" dirty="0" smtClean="0">
                <a:effectLst/>
                <a:latin typeface="+mj-lt"/>
                <a:ea typeface="Calibri"/>
                <a:cs typeface="Times New Roman"/>
              </a:rPr>
              <a:t>Development of Board Certification</a:t>
            </a:r>
            <a:r>
              <a:rPr lang="en-US" sz="4400" baseline="0" dirty="0" smtClean="0">
                <a:effectLst/>
                <a:latin typeface="+mj-lt"/>
                <a:ea typeface="Calibri"/>
                <a:cs typeface="Times New Roman"/>
              </a:rPr>
              <a:t> in Medicine</a:t>
            </a:r>
            <a:endParaRPr lang="en-US" sz="4400" dirty="0">
              <a:latin typeface="+mj-lt"/>
            </a:endParaRPr>
          </a:p>
        </p:txBody>
      </p:sp>
    </p:spTree>
    <p:extLst>
      <p:ext uri="{BB962C8B-B14F-4D97-AF65-F5344CB8AC3E}">
        <p14:creationId xmlns:p14="http://schemas.microsoft.com/office/powerpoint/2010/main" val="63894164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66862427"/>
              </p:ext>
            </p:extLst>
          </p:nvPr>
        </p:nvGraphicFramePr>
        <p:xfrm>
          <a:off x="1066800" y="944993"/>
          <a:ext cx="3467100" cy="301740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417576" y="3877056"/>
            <a:ext cx="3925824" cy="1020762"/>
          </a:xfrm>
        </p:spPr>
        <p:txBody>
          <a:bodyPr>
            <a:normAutofit/>
          </a:bodyPr>
          <a:lstStyle/>
          <a:p>
            <a:r>
              <a:rPr lang="en-US" sz="2400" cap="none" dirty="0" smtClean="0"/>
              <a:t>Board Certified Physicians </a:t>
            </a:r>
            <a:br>
              <a:rPr lang="en-US" sz="2400" cap="none" dirty="0" smtClean="0"/>
            </a:br>
            <a:r>
              <a:rPr lang="en-US" sz="2400" cap="none" dirty="0" smtClean="0"/>
              <a:t>82% Of Total</a:t>
            </a:r>
            <a:endParaRPr lang="en-US" sz="2400" cap="none" dirty="0"/>
          </a:p>
        </p:txBody>
      </p:sp>
      <p:sp>
        <p:nvSpPr>
          <p:cNvPr id="6" name="Title 1"/>
          <p:cNvSpPr txBox="1">
            <a:spLocks/>
          </p:cNvSpPr>
          <p:nvPr/>
        </p:nvSpPr>
        <p:spPr>
          <a:xfrm>
            <a:off x="5114544" y="3962400"/>
            <a:ext cx="3648456"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Board Certified Attorneys</a:t>
            </a:r>
          </a:p>
          <a:p>
            <a:pPr algn="l"/>
            <a:r>
              <a:rPr lang="en-US" sz="2400" dirty="0" smtClean="0"/>
              <a:t>3% of Total</a:t>
            </a:r>
            <a:endParaRPr lang="en-US" sz="2400" dirty="0"/>
          </a:p>
        </p:txBody>
      </p:sp>
      <p:graphicFrame>
        <p:nvGraphicFramePr>
          <p:cNvPr id="7" name="Chart 6"/>
          <p:cNvGraphicFramePr>
            <a:graphicFrameLocks/>
          </p:cNvGraphicFramePr>
          <p:nvPr>
            <p:extLst>
              <p:ext uri="{D42A27DB-BD31-4B8C-83A1-F6EECF244321}">
                <p14:modId xmlns:p14="http://schemas.microsoft.com/office/powerpoint/2010/main" val="2374937530"/>
              </p:ext>
            </p:extLst>
          </p:nvPr>
        </p:nvGraphicFramePr>
        <p:xfrm>
          <a:off x="4876800" y="944993"/>
          <a:ext cx="334213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33400" y="360218"/>
            <a:ext cx="8001000" cy="584775"/>
          </a:xfrm>
          <a:prstGeom prst="rect">
            <a:avLst/>
          </a:prstGeom>
          <a:noFill/>
        </p:spPr>
        <p:txBody>
          <a:bodyPr wrap="square" rtlCol="0">
            <a:spAutoFit/>
          </a:bodyPr>
          <a:lstStyle/>
          <a:p>
            <a:pPr algn="ctr"/>
            <a:r>
              <a:rPr lang="en-US" sz="3200" dirty="0"/>
              <a:t>Board </a:t>
            </a:r>
            <a:r>
              <a:rPr lang="en-US" sz="3200" dirty="0" smtClean="0"/>
              <a:t>Certification: Medical v. Legal</a:t>
            </a:r>
            <a:endParaRPr lang="en-US" sz="3200" dirty="0"/>
          </a:p>
        </p:txBody>
      </p:sp>
    </p:spTree>
    <p:extLst>
      <p:ext uri="{BB962C8B-B14F-4D97-AF65-F5344CB8AC3E}">
        <p14:creationId xmlns:p14="http://schemas.microsoft.com/office/powerpoint/2010/main" val="192609210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Calibri"/>
                <a:cs typeface="Times New Roman"/>
              </a:rPr>
              <a:t>Key development phases in certification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pPr algn="ctr"/>
            <a:r>
              <a:rPr lang="en-US" sz="2600" dirty="0" smtClean="0"/>
              <a:t>Phase One: </a:t>
            </a:r>
          </a:p>
          <a:p>
            <a:pPr algn="ctr"/>
            <a:r>
              <a:rPr lang="en-US" sz="2600" dirty="0" smtClean="0"/>
              <a:t>Development of certifying organizations</a:t>
            </a:r>
          </a:p>
          <a:p>
            <a:endParaRPr lang="en-US" sz="2600" dirty="0" smtClean="0"/>
          </a:p>
          <a:p>
            <a:pPr algn="ctr"/>
            <a:r>
              <a:rPr lang="en-US" sz="2600" dirty="0" smtClean="0"/>
              <a:t>Phase Two: </a:t>
            </a:r>
          </a:p>
          <a:p>
            <a:pPr algn="ctr"/>
            <a:r>
              <a:rPr lang="en-US" sz="2600" dirty="0" smtClean="0"/>
              <a:t> Development of institutional support</a:t>
            </a:r>
          </a:p>
          <a:p>
            <a:endParaRPr lang="en-US" sz="2600" dirty="0" smtClean="0"/>
          </a:p>
          <a:p>
            <a:pPr algn="ctr"/>
            <a:r>
              <a:rPr lang="en-US" sz="2600" dirty="0" smtClean="0"/>
              <a:t>Phase Three:  </a:t>
            </a:r>
          </a:p>
          <a:p>
            <a:pPr algn="ctr"/>
            <a:r>
              <a:rPr lang="en-US" sz="2600" dirty="0" smtClean="0"/>
              <a:t>Development of peer and public expectations</a:t>
            </a:r>
          </a:p>
          <a:p>
            <a:endParaRPr lang="en-US" dirty="0"/>
          </a:p>
        </p:txBody>
      </p:sp>
    </p:spTree>
    <p:extLst>
      <p:ext uri="{BB962C8B-B14F-4D97-AF65-F5344CB8AC3E}">
        <p14:creationId xmlns:p14="http://schemas.microsoft.com/office/powerpoint/2010/main" val="22754038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2311</TotalTime>
  <Words>908</Words>
  <Application>Microsoft Office PowerPoint</Application>
  <PresentationFormat>On-screen Show (4:3)</PresentationFormat>
  <Paragraphs>173</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Angles</vt:lpstr>
      <vt:lpstr>Specialization 501 "Graduate Level" </vt:lpstr>
      <vt:lpstr>Understanding Where We Are </vt:lpstr>
      <vt:lpstr>Where We Are -- overview </vt:lpstr>
      <vt:lpstr>Objective of Legal Board Certification</vt:lpstr>
      <vt:lpstr>Objective of Legal board certification</vt:lpstr>
      <vt:lpstr>Attorney Board Certification program goals According to the north Carolina’s Board of Legal Specialty Certification</vt:lpstr>
      <vt:lpstr>Development of Board Certification in Medicine</vt:lpstr>
      <vt:lpstr>Board Certified Physicians  82% Of Total</vt:lpstr>
      <vt:lpstr>Key development phases in certification</vt:lpstr>
      <vt:lpstr>Brief History of Legal Board Certification</vt:lpstr>
      <vt:lpstr>1973</vt:lpstr>
      <vt:lpstr>Understanding the Legal Market</vt:lpstr>
      <vt:lpstr>PowerPoint Presentation</vt:lpstr>
      <vt:lpstr>PowerPoint Presentation</vt:lpstr>
      <vt:lpstr>PowerPoint Presentation</vt:lpstr>
      <vt:lpstr>PowerPoint Presentation</vt:lpstr>
      <vt:lpstr>PowerPoint Presentation</vt:lpstr>
      <vt:lpstr>Legal Issues Relating to attorney Board Certification</vt:lpstr>
      <vt:lpstr>How the Public Selects Lawyers</vt:lpstr>
      <vt:lpstr>Most important factors (2000 survey)</vt:lpstr>
      <vt:lpstr>Most important factors  (2007 survey)</vt:lpstr>
      <vt:lpstr>Most important factors  (2007 survey)</vt:lpstr>
      <vt:lpstr>Public awareness of board certification</vt:lpstr>
      <vt:lpstr>Understanding Possible Routes Going Forward</vt:lpstr>
      <vt:lpstr>PowerPoint Presentation</vt:lpstr>
      <vt:lpstr>Possible future routes  -- overview </vt:lpstr>
      <vt:lpstr>The Challenge of Properly Informing the Public</vt:lpstr>
      <vt:lpstr>The Challenge of Overcoming Resistance in the Profession to Board Certification </vt:lpstr>
      <vt:lpstr>Enhanced Collaboration Between  Board Certifying Organizations</vt:lpstr>
      <vt:lpstr>PowerPoint Presentation</vt:lpstr>
      <vt:lpstr>PowerPoint Presentation</vt:lpstr>
      <vt:lpstr>Progress Since 2010 ABA Roundtable </vt:lpstr>
      <vt:lpstr>Progress Since 2010 ABA Roundtable </vt:lpstr>
      <vt:lpstr>Possibilities and Obstacles for Sustained Marketing of Legal Board Certification Generally </vt:lpstr>
      <vt:lpstr>Possibilities and Obstacles for a Consumer-Oriented Website Covering All Board Certified Attorneys Nationally </vt:lpstr>
      <vt:lpstr>Enhanced Collaboration Between Board Certifying Organizations and Law Schools</vt:lpstr>
      <vt:lpstr>Potential Collaborative Strategy in Conjunction with One or More For-Profit Organizations</vt:lpstr>
      <vt:lpstr>Questions, Comments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Specialization 501 "Graduate Level"</dc:title>
  <dc:creator>David Rapoport</dc:creator>
  <cp:lastModifiedBy>David Rapoport</cp:lastModifiedBy>
  <cp:revision>98</cp:revision>
  <dcterms:created xsi:type="dcterms:W3CDTF">2011-03-20T20:29:09Z</dcterms:created>
  <dcterms:modified xsi:type="dcterms:W3CDTF">2011-07-07T13:41:33Z</dcterms:modified>
</cp:coreProperties>
</file>